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1.xml" ContentType="application/vnd.openxmlformats-officedocument.presentationml.tags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6" r:id="rId2"/>
    <p:sldId id="257" r:id="rId3"/>
    <p:sldId id="267" r:id="rId4"/>
    <p:sldId id="268" r:id="rId5"/>
    <p:sldId id="258" r:id="rId6"/>
    <p:sldId id="271" r:id="rId7"/>
    <p:sldId id="274" r:id="rId8"/>
    <p:sldId id="275" r:id="rId9"/>
    <p:sldId id="282" r:id="rId10"/>
    <p:sldId id="278" r:id="rId11"/>
    <p:sldId id="276" r:id="rId12"/>
    <p:sldId id="283" r:id="rId13"/>
    <p:sldId id="279" r:id="rId14"/>
    <p:sldId id="280" r:id="rId15"/>
    <p:sldId id="281" r:id="rId16"/>
    <p:sldId id="260" r:id="rId17"/>
    <p:sldId id="264" r:id="rId18"/>
    <p:sldId id="259" r:id="rId19"/>
    <p:sldId id="265" r:id="rId20"/>
    <p:sldId id="269" r:id="rId21"/>
    <p:sldId id="270" r:id="rId22"/>
    <p:sldId id="284" r:id="rId2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260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57E85E-F056-4184-91C8-E429C45056B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961FD2EC-43B0-4958-8B0C-F8988DB9EF12}">
      <dgm:prSet phldrT="[Text]"/>
      <dgm:spPr>
        <a:solidFill>
          <a:schemeClr val="accent1"/>
        </a:solidFill>
      </dgm:spPr>
      <dgm:t>
        <a:bodyPr/>
        <a:lstStyle/>
        <a:p>
          <a:r>
            <a:rPr lang="en-US" altLang="zh-TW" b="0" dirty="0" smtClean="0"/>
            <a:t>Introduction</a:t>
          </a:r>
          <a:endParaRPr lang="zh-TW" altLang="en-US" b="0" dirty="0"/>
        </a:p>
      </dgm:t>
    </dgm:pt>
    <dgm:pt modelId="{98A523C7-0082-4AB6-8A19-FBC95541A1A9}" type="parTrans" cxnId="{0709F221-B707-4A7D-9A7B-D432B27BC4A2}">
      <dgm:prSet/>
      <dgm:spPr/>
      <dgm:t>
        <a:bodyPr/>
        <a:lstStyle/>
        <a:p>
          <a:endParaRPr lang="zh-TW" altLang="en-US"/>
        </a:p>
      </dgm:t>
    </dgm:pt>
    <dgm:pt modelId="{0EF7C996-AD35-4178-8691-67F5981B0096}" type="sibTrans" cxnId="{0709F221-B707-4A7D-9A7B-D432B27BC4A2}">
      <dgm:prSet/>
      <dgm:spPr/>
      <dgm:t>
        <a:bodyPr/>
        <a:lstStyle/>
        <a:p>
          <a:endParaRPr lang="zh-TW" altLang="en-US"/>
        </a:p>
      </dgm:t>
    </dgm:pt>
    <dgm:pt modelId="{65D82452-C56D-461F-9092-A4E9EBD92C7F}">
      <dgm:prSet phldrT="[Text]"/>
      <dgm:spPr>
        <a:solidFill>
          <a:schemeClr val="accent1"/>
        </a:solidFill>
      </dgm:spPr>
      <dgm:t>
        <a:bodyPr/>
        <a:lstStyle/>
        <a:p>
          <a:r>
            <a:rPr lang="en-US" altLang="zh-TW" dirty="0" smtClean="0"/>
            <a:t>Intro to </a:t>
          </a:r>
          <a:r>
            <a:rPr lang="en-US" altLang="zh-TW" dirty="0" err="1" smtClean="0"/>
            <a:t>Kinect</a:t>
          </a:r>
          <a:r>
            <a:rPr lang="en-US" altLang="zh-TW" dirty="0" smtClean="0"/>
            <a:t> and RS Media</a:t>
          </a:r>
          <a:endParaRPr lang="zh-TW" altLang="en-US" dirty="0"/>
        </a:p>
      </dgm:t>
    </dgm:pt>
    <dgm:pt modelId="{8ACD2246-1763-4E49-B770-48D40A348181}" type="sibTrans" cxnId="{946A2692-A710-4AA9-99B4-CB84FBC42EFA}">
      <dgm:prSet/>
      <dgm:spPr/>
      <dgm:t>
        <a:bodyPr/>
        <a:lstStyle/>
        <a:p>
          <a:endParaRPr lang="zh-TW" altLang="en-US"/>
        </a:p>
      </dgm:t>
    </dgm:pt>
    <dgm:pt modelId="{1D1DD98B-AA3F-4B2B-8548-58AB503B409B}" type="parTrans" cxnId="{946A2692-A710-4AA9-99B4-CB84FBC42EFA}">
      <dgm:prSet/>
      <dgm:spPr/>
      <dgm:t>
        <a:bodyPr/>
        <a:lstStyle/>
        <a:p>
          <a:endParaRPr lang="zh-TW" altLang="en-US"/>
        </a:p>
      </dgm:t>
    </dgm:pt>
    <dgm:pt modelId="{79641C2A-B685-40BF-A462-F851FDF5B925}">
      <dgm:prSet phldrT="[Text]"/>
      <dgm:spPr>
        <a:solidFill>
          <a:schemeClr val="accent1"/>
        </a:solidFill>
      </dgm:spPr>
      <dgm:t>
        <a:bodyPr/>
        <a:lstStyle/>
        <a:p>
          <a:r>
            <a:rPr lang="en-US" altLang="zh-TW" dirty="0" smtClean="0"/>
            <a:t>Motivation</a:t>
          </a:r>
          <a:endParaRPr lang="zh-TW" altLang="en-US" dirty="0"/>
        </a:p>
      </dgm:t>
    </dgm:pt>
    <dgm:pt modelId="{A214CB19-1C6E-4A08-8832-83D983EE0428}" type="sibTrans" cxnId="{07AF051E-042D-44FF-A6B4-795CCC0D7D8C}">
      <dgm:prSet/>
      <dgm:spPr/>
      <dgm:t>
        <a:bodyPr/>
        <a:lstStyle/>
        <a:p>
          <a:endParaRPr lang="zh-TW" altLang="en-US"/>
        </a:p>
      </dgm:t>
    </dgm:pt>
    <dgm:pt modelId="{2B1DAE36-837F-46F5-B4B7-7A1D046C7D91}" type="parTrans" cxnId="{07AF051E-042D-44FF-A6B4-795CCC0D7D8C}">
      <dgm:prSet/>
      <dgm:spPr/>
      <dgm:t>
        <a:bodyPr/>
        <a:lstStyle/>
        <a:p>
          <a:endParaRPr lang="zh-TW" altLang="en-US"/>
        </a:p>
      </dgm:t>
    </dgm:pt>
    <dgm:pt modelId="{DBA293FA-080C-4E60-A958-4BD373184841}">
      <dgm:prSet phldrT="[Text]"/>
      <dgm:spPr>
        <a:solidFill>
          <a:schemeClr val="accent1"/>
        </a:solidFill>
      </dgm:spPr>
      <dgm:t>
        <a:bodyPr/>
        <a:lstStyle/>
        <a:p>
          <a:r>
            <a:rPr lang="en-US" altLang="zh-TW" dirty="0" smtClean="0"/>
            <a:t>How We Implement</a:t>
          </a:r>
          <a:endParaRPr lang="zh-TW" altLang="en-US" dirty="0"/>
        </a:p>
      </dgm:t>
    </dgm:pt>
    <dgm:pt modelId="{340FF6F4-5F38-4BDE-AABC-8AFB1D5502BD}" type="parTrans" cxnId="{399E7579-2163-449D-A811-D0168FC57DC2}">
      <dgm:prSet/>
      <dgm:spPr/>
      <dgm:t>
        <a:bodyPr/>
        <a:lstStyle/>
        <a:p>
          <a:endParaRPr lang="zh-TW" altLang="en-US"/>
        </a:p>
      </dgm:t>
    </dgm:pt>
    <dgm:pt modelId="{63D82651-2A0B-4742-86BC-BBCBC46837CF}" type="sibTrans" cxnId="{399E7579-2163-449D-A811-D0168FC57DC2}">
      <dgm:prSet/>
      <dgm:spPr/>
      <dgm:t>
        <a:bodyPr/>
        <a:lstStyle/>
        <a:p>
          <a:endParaRPr lang="zh-TW" altLang="en-US"/>
        </a:p>
      </dgm:t>
    </dgm:pt>
    <dgm:pt modelId="{C28B7A5D-4746-4D96-9BCE-966362B8A5EE}">
      <dgm:prSet phldrT="[Text]"/>
      <dgm:spPr>
        <a:solidFill>
          <a:schemeClr val="accent1"/>
        </a:solidFill>
      </dgm:spPr>
      <dgm:t>
        <a:bodyPr/>
        <a:lstStyle/>
        <a:p>
          <a:r>
            <a:rPr lang="en-US" altLang="zh-TW" dirty="0" smtClean="0"/>
            <a:t>Demo</a:t>
          </a:r>
          <a:endParaRPr lang="zh-TW" altLang="en-US" dirty="0"/>
        </a:p>
      </dgm:t>
    </dgm:pt>
    <dgm:pt modelId="{04B4EA3A-6C62-45C0-9492-547369E8D483}" type="parTrans" cxnId="{A2743D37-8209-4120-9900-C4E83D17AE5B}">
      <dgm:prSet/>
      <dgm:spPr/>
      <dgm:t>
        <a:bodyPr/>
        <a:lstStyle/>
        <a:p>
          <a:endParaRPr lang="zh-TW" altLang="en-US"/>
        </a:p>
      </dgm:t>
    </dgm:pt>
    <dgm:pt modelId="{C30BFDAB-1A14-45B1-976F-00A880AC320A}" type="sibTrans" cxnId="{A2743D37-8209-4120-9900-C4E83D17AE5B}">
      <dgm:prSet/>
      <dgm:spPr/>
      <dgm:t>
        <a:bodyPr/>
        <a:lstStyle/>
        <a:p>
          <a:endParaRPr lang="zh-TW" altLang="en-US"/>
        </a:p>
      </dgm:t>
    </dgm:pt>
    <dgm:pt modelId="{ECDF7594-8F04-40FC-9EC1-AB7C0CABF46D}">
      <dgm:prSet phldrT="[Text]"/>
      <dgm:spPr>
        <a:solidFill>
          <a:schemeClr val="accent1"/>
        </a:solidFill>
      </dgm:spPr>
      <dgm:t>
        <a:bodyPr/>
        <a:lstStyle/>
        <a:p>
          <a:r>
            <a:rPr lang="en-US" altLang="zh-TW" smtClean="0"/>
            <a:t>Future Development</a:t>
          </a:r>
          <a:endParaRPr lang="zh-TW" altLang="en-US" dirty="0"/>
        </a:p>
      </dgm:t>
    </dgm:pt>
    <dgm:pt modelId="{564C0209-473B-4C6B-BA15-E4309AA0DEE9}" type="parTrans" cxnId="{A29F1E7C-66A4-4061-8FBC-2A95467D2EED}">
      <dgm:prSet/>
      <dgm:spPr/>
      <dgm:t>
        <a:bodyPr/>
        <a:lstStyle/>
        <a:p>
          <a:endParaRPr lang="zh-TW" altLang="en-US"/>
        </a:p>
      </dgm:t>
    </dgm:pt>
    <dgm:pt modelId="{78074708-BB6B-4464-B3D8-33A2A09429F9}" type="sibTrans" cxnId="{A29F1E7C-66A4-4061-8FBC-2A95467D2EED}">
      <dgm:prSet/>
      <dgm:spPr/>
      <dgm:t>
        <a:bodyPr/>
        <a:lstStyle/>
        <a:p>
          <a:endParaRPr lang="zh-TW" altLang="en-US"/>
        </a:p>
      </dgm:t>
    </dgm:pt>
    <dgm:pt modelId="{506313CE-DC24-41BB-9E7E-98DFA69F03BB}" type="pres">
      <dgm:prSet presAssocID="{2557E85E-F056-4184-91C8-E429C45056B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1C0FFD02-ED90-4DF0-8855-2389DB7E486E}" type="pres">
      <dgm:prSet presAssocID="{961FD2EC-43B0-4958-8B0C-F8988DB9EF12}" presName="node" presStyleLbl="node1" presStyleIdx="0" presStyleCnt="6" custScaleX="210051" custScaleY="33083" custLinFactNeighborX="0" custLinFactNeighborY="445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3984E7E-1556-4D45-B233-B1F591959938}" type="pres">
      <dgm:prSet presAssocID="{0EF7C996-AD35-4178-8691-67F5981B0096}" presName="sibTrans" presStyleCnt="0"/>
      <dgm:spPr/>
    </dgm:pt>
    <dgm:pt modelId="{8251CBDA-920C-46AC-B46D-47742DDB6262}" type="pres">
      <dgm:prSet presAssocID="{79641C2A-B685-40BF-A462-F851FDF5B925}" presName="node" presStyleLbl="node1" presStyleIdx="1" presStyleCnt="6" custScaleX="210051" custScaleY="33083" custLinFactNeighborY="-401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17887E4-66BB-4226-AECB-AAAEF8B4C51C}" type="pres">
      <dgm:prSet presAssocID="{A214CB19-1C6E-4A08-8832-83D983EE0428}" presName="sibTrans" presStyleCnt="0"/>
      <dgm:spPr/>
    </dgm:pt>
    <dgm:pt modelId="{1047373C-6FF9-4401-A0F6-5369390D108A}" type="pres">
      <dgm:prSet presAssocID="{65D82452-C56D-461F-9092-A4E9EBD92C7F}" presName="node" presStyleLbl="node1" presStyleIdx="2" presStyleCnt="6" custScaleX="210051" custScaleY="33083" custLinFactNeighborY="-1240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05F7A4A-D679-46BE-8A27-CC9CDC01EAFA}" type="pres">
      <dgm:prSet presAssocID="{8ACD2246-1763-4E49-B770-48D40A348181}" presName="sibTrans" presStyleCnt="0"/>
      <dgm:spPr/>
    </dgm:pt>
    <dgm:pt modelId="{C07610B5-AEA0-4191-943C-3263D7A95393}" type="pres">
      <dgm:prSet presAssocID="{DBA293FA-080C-4E60-A958-4BD373184841}" presName="node" presStyleLbl="node1" presStyleIdx="3" presStyleCnt="6" custScaleX="210051" custScaleY="33083" custLinFactNeighborY="-1821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BB64E99-339E-49FF-B79F-025F7DB3BB9D}" type="pres">
      <dgm:prSet presAssocID="{63D82651-2A0B-4742-86BC-BBCBC46837CF}" presName="sibTrans" presStyleCnt="0"/>
      <dgm:spPr/>
    </dgm:pt>
    <dgm:pt modelId="{79D9FDAE-8F4C-4F7C-ABA8-3270F321BEA0}" type="pres">
      <dgm:prSet presAssocID="{C28B7A5D-4746-4D96-9BCE-966362B8A5EE}" presName="node" presStyleLbl="node1" presStyleIdx="4" presStyleCnt="6" custScaleX="210051" custScaleY="33083" custLinFactNeighborY="-2661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D9B36E2-E2B4-49D0-A6A7-F7A1B7537E7E}" type="pres">
      <dgm:prSet presAssocID="{C30BFDAB-1A14-45B1-976F-00A880AC320A}" presName="sibTrans" presStyleCnt="0"/>
      <dgm:spPr/>
    </dgm:pt>
    <dgm:pt modelId="{794035E3-92A4-430F-B495-611FCDCCE428}" type="pres">
      <dgm:prSet presAssocID="{ECDF7594-8F04-40FC-9EC1-AB7C0CABF46D}" presName="node" presStyleLbl="node1" presStyleIdx="5" presStyleCnt="6" custScaleX="210051" custScaleY="33083" custLinFactNeighborY="-3501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0709F221-B707-4A7D-9A7B-D432B27BC4A2}" srcId="{2557E85E-F056-4184-91C8-E429C45056B9}" destId="{961FD2EC-43B0-4958-8B0C-F8988DB9EF12}" srcOrd="0" destOrd="0" parTransId="{98A523C7-0082-4AB6-8A19-FBC95541A1A9}" sibTransId="{0EF7C996-AD35-4178-8691-67F5981B0096}"/>
    <dgm:cxn modelId="{A2743D37-8209-4120-9900-C4E83D17AE5B}" srcId="{2557E85E-F056-4184-91C8-E429C45056B9}" destId="{C28B7A5D-4746-4D96-9BCE-966362B8A5EE}" srcOrd="4" destOrd="0" parTransId="{04B4EA3A-6C62-45C0-9492-547369E8D483}" sibTransId="{C30BFDAB-1A14-45B1-976F-00A880AC320A}"/>
    <dgm:cxn modelId="{A29F1E7C-66A4-4061-8FBC-2A95467D2EED}" srcId="{2557E85E-F056-4184-91C8-E429C45056B9}" destId="{ECDF7594-8F04-40FC-9EC1-AB7C0CABF46D}" srcOrd="5" destOrd="0" parTransId="{564C0209-473B-4C6B-BA15-E4309AA0DEE9}" sibTransId="{78074708-BB6B-4464-B3D8-33A2A09429F9}"/>
    <dgm:cxn modelId="{9B5C36D6-DF53-4590-9FA8-F846DD4408D0}" type="presOf" srcId="{79641C2A-B685-40BF-A462-F851FDF5B925}" destId="{8251CBDA-920C-46AC-B46D-47742DDB6262}" srcOrd="0" destOrd="0" presId="urn:microsoft.com/office/officeart/2005/8/layout/default"/>
    <dgm:cxn modelId="{5FC3ACA3-8187-4433-9A9D-AD102D2BBFB8}" type="presOf" srcId="{DBA293FA-080C-4E60-A958-4BD373184841}" destId="{C07610B5-AEA0-4191-943C-3263D7A95393}" srcOrd="0" destOrd="0" presId="urn:microsoft.com/office/officeart/2005/8/layout/default"/>
    <dgm:cxn modelId="{0553B82C-DCE1-4F45-BECE-7D8D53CFD1C9}" type="presOf" srcId="{ECDF7594-8F04-40FC-9EC1-AB7C0CABF46D}" destId="{794035E3-92A4-430F-B495-611FCDCCE428}" srcOrd="0" destOrd="0" presId="urn:microsoft.com/office/officeart/2005/8/layout/default"/>
    <dgm:cxn modelId="{07AF051E-042D-44FF-A6B4-795CCC0D7D8C}" srcId="{2557E85E-F056-4184-91C8-E429C45056B9}" destId="{79641C2A-B685-40BF-A462-F851FDF5B925}" srcOrd="1" destOrd="0" parTransId="{2B1DAE36-837F-46F5-B4B7-7A1D046C7D91}" sibTransId="{A214CB19-1C6E-4A08-8832-83D983EE0428}"/>
    <dgm:cxn modelId="{399E7579-2163-449D-A811-D0168FC57DC2}" srcId="{2557E85E-F056-4184-91C8-E429C45056B9}" destId="{DBA293FA-080C-4E60-A958-4BD373184841}" srcOrd="3" destOrd="0" parTransId="{340FF6F4-5F38-4BDE-AABC-8AFB1D5502BD}" sibTransId="{63D82651-2A0B-4742-86BC-BBCBC46837CF}"/>
    <dgm:cxn modelId="{2DCDEF7E-595F-4F28-B367-4927A286244C}" type="presOf" srcId="{65D82452-C56D-461F-9092-A4E9EBD92C7F}" destId="{1047373C-6FF9-4401-A0F6-5369390D108A}" srcOrd="0" destOrd="0" presId="urn:microsoft.com/office/officeart/2005/8/layout/default"/>
    <dgm:cxn modelId="{9BDE0C12-081E-4E5D-91FD-0E7F4B88BE01}" type="presOf" srcId="{C28B7A5D-4746-4D96-9BCE-966362B8A5EE}" destId="{79D9FDAE-8F4C-4F7C-ABA8-3270F321BEA0}" srcOrd="0" destOrd="0" presId="urn:microsoft.com/office/officeart/2005/8/layout/default"/>
    <dgm:cxn modelId="{D0110DC5-C988-4868-8CA0-E25B611E0316}" type="presOf" srcId="{2557E85E-F056-4184-91C8-E429C45056B9}" destId="{506313CE-DC24-41BB-9E7E-98DFA69F03BB}" srcOrd="0" destOrd="0" presId="urn:microsoft.com/office/officeart/2005/8/layout/default"/>
    <dgm:cxn modelId="{946A2692-A710-4AA9-99B4-CB84FBC42EFA}" srcId="{2557E85E-F056-4184-91C8-E429C45056B9}" destId="{65D82452-C56D-461F-9092-A4E9EBD92C7F}" srcOrd="2" destOrd="0" parTransId="{1D1DD98B-AA3F-4B2B-8548-58AB503B409B}" sibTransId="{8ACD2246-1763-4E49-B770-48D40A348181}"/>
    <dgm:cxn modelId="{901540A2-7F60-45DB-B5F6-F7982EFA9BCE}" type="presOf" srcId="{961FD2EC-43B0-4958-8B0C-F8988DB9EF12}" destId="{1C0FFD02-ED90-4DF0-8855-2389DB7E486E}" srcOrd="0" destOrd="0" presId="urn:microsoft.com/office/officeart/2005/8/layout/default"/>
    <dgm:cxn modelId="{01D1E422-572C-4457-81C5-9D9CEA65365E}" type="presParOf" srcId="{506313CE-DC24-41BB-9E7E-98DFA69F03BB}" destId="{1C0FFD02-ED90-4DF0-8855-2389DB7E486E}" srcOrd="0" destOrd="0" presId="urn:microsoft.com/office/officeart/2005/8/layout/default"/>
    <dgm:cxn modelId="{7E5010C3-440F-4EB0-9CA2-846D86D892D1}" type="presParOf" srcId="{506313CE-DC24-41BB-9E7E-98DFA69F03BB}" destId="{33984E7E-1556-4D45-B233-B1F591959938}" srcOrd="1" destOrd="0" presId="urn:microsoft.com/office/officeart/2005/8/layout/default"/>
    <dgm:cxn modelId="{335D1597-D580-4B40-B98B-10D8D9414344}" type="presParOf" srcId="{506313CE-DC24-41BB-9E7E-98DFA69F03BB}" destId="{8251CBDA-920C-46AC-B46D-47742DDB6262}" srcOrd="2" destOrd="0" presId="urn:microsoft.com/office/officeart/2005/8/layout/default"/>
    <dgm:cxn modelId="{74960CE8-E73B-44B4-89E5-C8B2FAAADAB5}" type="presParOf" srcId="{506313CE-DC24-41BB-9E7E-98DFA69F03BB}" destId="{B17887E4-66BB-4226-AECB-AAAEF8B4C51C}" srcOrd="3" destOrd="0" presId="urn:microsoft.com/office/officeart/2005/8/layout/default"/>
    <dgm:cxn modelId="{67468D20-EC2B-47A6-95A8-7D5B8FEB6E5C}" type="presParOf" srcId="{506313CE-DC24-41BB-9E7E-98DFA69F03BB}" destId="{1047373C-6FF9-4401-A0F6-5369390D108A}" srcOrd="4" destOrd="0" presId="urn:microsoft.com/office/officeart/2005/8/layout/default"/>
    <dgm:cxn modelId="{F12B67BA-94A9-4A56-9F32-1FEE25053FF4}" type="presParOf" srcId="{506313CE-DC24-41BB-9E7E-98DFA69F03BB}" destId="{105F7A4A-D679-46BE-8A27-CC9CDC01EAFA}" srcOrd="5" destOrd="0" presId="urn:microsoft.com/office/officeart/2005/8/layout/default"/>
    <dgm:cxn modelId="{F7DC044F-8C5E-4676-8E3A-9C6AA4B70D71}" type="presParOf" srcId="{506313CE-DC24-41BB-9E7E-98DFA69F03BB}" destId="{C07610B5-AEA0-4191-943C-3263D7A95393}" srcOrd="6" destOrd="0" presId="urn:microsoft.com/office/officeart/2005/8/layout/default"/>
    <dgm:cxn modelId="{7403130C-375D-4E9B-94C0-CBE67C19ACC7}" type="presParOf" srcId="{506313CE-DC24-41BB-9E7E-98DFA69F03BB}" destId="{7BB64E99-339E-49FF-B79F-025F7DB3BB9D}" srcOrd="7" destOrd="0" presId="urn:microsoft.com/office/officeart/2005/8/layout/default"/>
    <dgm:cxn modelId="{EC28074F-C0D5-49DE-A55F-0EFF763CDAFB}" type="presParOf" srcId="{506313CE-DC24-41BB-9E7E-98DFA69F03BB}" destId="{79D9FDAE-8F4C-4F7C-ABA8-3270F321BEA0}" srcOrd="8" destOrd="0" presId="urn:microsoft.com/office/officeart/2005/8/layout/default"/>
    <dgm:cxn modelId="{EA159384-A5B7-4F24-9B00-5219F535FBF5}" type="presParOf" srcId="{506313CE-DC24-41BB-9E7E-98DFA69F03BB}" destId="{0D9B36E2-E2B4-49D0-A6A7-F7A1B7537E7E}" srcOrd="9" destOrd="0" presId="urn:microsoft.com/office/officeart/2005/8/layout/default"/>
    <dgm:cxn modelId="{739F1CE4-1D0B-4FBD-AC3A-E4DB0838EDBC}" type="presParOf" srcId="{506313CE-DC24-41BB-9E7E-98DFA69F03BB}" destId="{794035E3-92A4-430F-B495-611FCDCCE428}" srcOrd="10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0FFD02-ED90-4DF0-8855-2389DB7E486E}">
      <dsp:nvSpPr>
        <dsp:cNvPr id="0" name=""/>
        <dsp:cNvSpPr/>
      </dsp:nvSpPr>
      <dsp:spPr>
        <a:xfrm>
          <a:off x="4" y="115902"/>
          <a:ext cx="6095991" cy="576070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b="0" kern="1200" dirty="0" smtClean="0"/>
            <a:t>Introduction</a:t>
          </a:r>
          <a:endParaRPr lang="zh-TW" altLang="en-US" sz="2600" b="0" kern="1200" dirty="0"/>
        </a:p>
      </dsp:txBody>
      <dsp:txXfrm>
        <a:off x="4" y="115902"/>
        <a:ext cx="6095991" cy="576070"/>
      </dsp:txXfrm>
    </dsp:sp>
    <dsp:sp modelId="{8251CBDA-920C-46AC-B46D-47742DDB6262}">
      <dsp:nvSpPr>
        <dsp:cNvPr id="0" name=""/>
        <dsp:cNvSpPr/>
      </dsp:nvSpPr>
      <dsp:spPr>
        <a:xfrm>
          <a:off x="4" y="834874"/>
          <a:ext cx="6095991" cy="576070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Motivation</a:t>
          </a:r>
          <a:endParaRPr lang="zh-TW" altLang="en-US" sz="2600" kern="1200" dirty="0"/>
        </a:p>
      </dsp:txBody>
      <dsp:txXfrm>
        <a:off x="4" y="834874"/>
        <a:ext cx="6095991" cy="576070"/>
      </dsp:txXfrm>
    </dsp:sp>
    <dsp:sp modelId="{1047373C-6FF9-4401-A0F6-5369390D108A}">
      <dsp:nvSpPr>
        <dsp:cNvPr id="0" name=""/>
        <dsp:cNvSpPr/>
      </dsp:nvSpPr>
      <dsp:spPr>
        <a:xfrm>
          <a:off x="4" y="1554961"/>
          <a:ext cx="6095991" cy="576070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Intro to </a:t>
          </a:r>
          <a:r>
            <a:rPr lang="en-US" altLang="zh-TW" sz="2600" kern="1200" dirty="0" err="1" smtClean="0"/>
            <a:t>Kinect</a:t>
          </a:r>
          <a:r>
            <a:rPr lang="en-US" altLang="zh-TW" sz="2600" kern="1200" dirty="0" smtClean="0"/>
            <a:t> and RS Media</a:t>
          </a:r>
          <a:endParaRPr lang="zh-TW" altLang="en-US" sz="2600" kern="1200" dirty="0"/>
        </a:p>
      </dsp:txBody>
      <dsp:txXfrm>
        <a:off x="4" y="1554961"/>
        <a:ext cx="6095991" cy="576070"/>
      </dsp:txXfrm>
    </dsp:sp>
    <dsp:sp modelId="{C07610B5-AEA0-4191-943C-3263D7A95393}">
      <dsp:nvSpPr>
        <dsp:cNvPr id="0" name=""/>
        <dsp:cNvSpPr/>
      </dsp:nvSpPr>
      <dsp:spPr>
        <a:xfrm>
          <a:off x="4" y="2320025"/>
          <a:ext cx="6095991" cy="576070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How We Implement</a:t>
          </a:r>
          <a:endParaRPr lang="zh-TW" altLang="en-US" sz="2600" kern="1200" dirty="0"/>
        </a:p>
      </dsp:txBody>
      <dsp:txXfrm>
        <a:off x="4" y="2320025"/>
        <a:ext cx="6095991" cy="576070"/>
      </dsp:txXfrm>
    </dsp:sp>
    <dsp:sp modelId="{79D9FDAE-8F4C-4F7C-ABA8-3270F321BEA0}">
      <dsp:nvSpPr>
        <dsp:cNvPr id="0" name=""/>
        <dsp:cNvSpPr/>
      </dsp:nvSpPr>
      <dsp:spPr>
        <a:xfrm>
          <a:off x="4" y="3040112"/>
          <a:ext cx="6095991" cy="576070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Demo</a:t>
          </a:r>
          <a:endParaRPr lang="zh-TW" altLang="en-US" sz="2600" kern="1200" dirty="0"/>
        </a:p>
      </dsp:txBody>
      <dsp:txXfrm>
        <a:off x="4" y="3040112"/>
        <a:ext cx="6095991" cy="576070"/>
      </dsp:txXfrm>
    </dsp:sp>
    <dsp:sp modelId="{794035E3-92A4-430F-B495-611FCDCCE428}">
      <dsp:nvSpPr>
        <dsp:cNvPr id="0" name=""/>
        <dsp:cNvSpPr/>
      </dsp:nvSpPr>
      <dsp:spPr>
        <a:xfrm>
          <a:off x="4" y="3760199"/>
          <a:ext cx="6095991" cy="576070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smtClean="0"/>
            <a:t>Future Development</a:t>
          </a:r>
          <a:endParaRPr lang="zh-TW" altLang="en-US" sz="2600" kern="1200" dirty="0"/>
        </a:p>
      </dsp:txBody>
      <dsp:txXfrm>
        <a:off x="4" y="3760199"/>
        <a:ext cx="6095991" cy="576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D7CE03-D10D-4F18-8BCE-10AA46B4925D}" type="datetimeFigureOut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EEBE14-66D8-4497-9629-38154651F0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723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C1F3D-BEA4-4C87-B0FE-0DE88636B9F8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5586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3343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7828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7828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69190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6919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7439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33438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3343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3343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320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33438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3343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3200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3200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33438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33438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65810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74393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14674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78286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EBE14-66D8-4497-9629-38154651F02B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3343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2AA10-377E-4F1E-B349-996A28EA4575}" type="datetimeFigureOut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C6CB-3778-47EC-8944-2E4C1C1B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5801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2AA10-377E-4F1E-B349-996A28EA4575}" type="datetimeFigureOut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C6CB-3778-47EC-8944-2E4C1C1B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6018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2AA10-377E-4F1E-B349-996A28EA4575}" type="datetimeFigureOut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C6CB-3778-47EC-8944-2E4C1C1B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3665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2AA10-377E-4F1E-B349-996A28EA4575}" type="datetimeFigureOut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C6CB-3778-47EC-8944-2E4C1C1B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6740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2AA10-377E-4F1E-B349-996A28EA4575}" type="datetimeFigureOut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C6CB-3778-47EC-8944-2E4C1C1B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5886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2AA10-377E-4F1E-B349-996A28EA4575}" type="datetimeFigureOut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C6CB-3778-47EC-8944-2E4C1C1B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7199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2AA10-377E-4F1E-B349-996A28EA4575}" type="datetimeFigureOut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C6CB-3778-47EC-8944-2E4C1C1B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7116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2AA10-377E-4F1E-B349-996A28EA4575}" type="datetimeFigureOut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C6CB-3778-47EC-8944-2E4C1C1B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4358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2AA10-377E-4F1E-B349-996A28EA4575}" type="datetimeFigureOut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C6CB-3778-47EC-8944-2E4C1C1B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6227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2AA10-377E-4F1E-B349-996A28EA4575}" type="datetimeFigureOut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C6CB-3778-47EC-8944-2E4C1C1B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6937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2AA10-377E-4F1E-B349-996A28EA4575}" type="datetimeFigureOut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C6CB-3778-47EC-8944-2E4C1C1B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716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2AA10-377E-4F1E-B349-996A28EA4575}" type="datetimeFigureOut">
              <a:rPr lang="zh-TW" altLang="en-US" smtClean="0"/>
              <a:t>2011/6/30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3C6CB-3778-47EC-8944-2E4C1C1B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7429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jpe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7.jpe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ARM_architecture" TargetMode="External"/><Relationship Id="rId13" Type="http://schemas.openxmlformats.org/officeDocument/2006/relationships/hyperlink" Target="http://en.wikipedia.org/wiki/Stereo" TargetMode="External"/><Relationship Id="rId18" Type="http://schemas.openxmlformats.org/officeDocument/2006/relationships/hyperlink" Target="http://en.wikipedia.org/wiki/Microphone" TargetMode="External"/><Relationship Id="rId26" Type="http://schemas.openxmlformats.org/officeDocument/2006/relationships/hyperlink" Target="http://en.wikipedia.org/wiki/Sound" TargetMode="External"/><Relationship Id="rId3" Type="http://schemas.openxmlformats.org/officeDocument/2006/relationships/slideLayout" Target="../slideLayouts/slideLayout2.xml"/><Relationship Id="rId21" Type="http://schemas.openxmlformats.org/officeDocument/2006/relationships/hyperlink" Target="http://en.wikipedia.org/wiki/Woofer" TargetMode="External"/><Relationship Id="rId7" Type="http://schemas.openxmlformats.org/officeDocument/2006/relationships/hyperlink" Target="http://en.wikipedia.org/wiki/Processors" TargetMode="External"/><Relationship Id="rId12" Type="http://schemas.openxmlformats.org/officeDocument/2006/relationships/hyperlink" Target="http://en.wikipedia.org/wiki/USB" TargetMode="External"/><Relationship Id="rId17" Type="http://schemas.openxmlformats.org/officeDocument/2006/relationships/hyperlink" Target="http://en.wikipedia.org/wiki/Computer_vision" TargetMode="External"/><Relationship Id="rId25" Type="http://schemas.openxmlformats.org/officeDocument/2006/relationships/hyperlink" Target="http://en.wikipedia.org/wiki/Sensors" TargetMode="External"/><Relationship Id="rId2" Type="http://schemas.openxmlformats.org/officeDocument/2006/relationships/tags" Target="../tags/tag6.xml"/><Relationship Id="rId16" Type="http://schemas.openxmlformats.org/officeDocument/2006/relationships/hyperlink" Target="http://en.wikipedia.org/wiki/Camera" TargetMode="External"/><Relationship Id="rId20" Type="http://schemas.openxmlformats.org/officeDocument/2006/relationships/hyperlink" Target="http://en.wikipedia.org/wiki/Computer_speaker" TargetMode="External"/><Relationship Id="rId1" Type="http://schemas.openxmlformats.org/officeDocument/2006/relationships/tags" Target="../tags/tag5.xml"/><Relationship Id="rId6" Type="http://schemas.openxmlformats.org/officeDocument/2006/relationships/image" Target="../media/image9.jpeg"/><Relationship Id="rId11" Type="http://schemas.openxmlformats.org/officeDocument/2006/relationships/hyperlink" Target="http://en.wikipedia.org/wiki/RAM" TargetMode="External"/><Relationship Id="rId24" Type="http://schemas.openxmlformats.org/officeDocument/2006/relationships/hyperlink" Target="http://en.wikipedia.org/wiki/Detectors" TargetMode="External"/><Relationship Id="rId5" Type="http://schemas.openxmlformats.org/officeDocument/2006/relationships/image" Target="../media/image2.jpg"/><Relationship Id="rId15" Type="http://schemas.openxmlformats.org/officeDocument/2006/relationships/hyperlink" Target="http://en.wikipedia.org/wiki/VGA" TargetMode="External"/><Relationship Id="rId23" Type="http://schemas.openxmlformats.org/officeDocument/2006/relationships/hyperlink" Target="http://en.wikipedia.org/wiki/Infrared" TargetMode="External"/><Relationship Id="rId28" Type="http://schemas.openxmlformats.org/officeDocument/2006/relationships/hyperlink" Target="http://en.wikipedia.org/wiki/Touch" TargetMode="External"/><Relationship Id="rId10" Type="http://schemas.openxmlformats.org/officeDocument/2006/relationships/hyperlink" Target="http://en.wikipedia.org/wiki/Operating_system" TargetMode="External"/><Relationship Id="rId19" Type="http://schemas.openxmlformats.org/officeDocument/2006/relationships/hyperlink" Target="http://en.wikipedia.org/wiki/LCD" TargetMode="External"/><Relationship Id="rId4" Type="http://schemas.openxmlformats.org/officeDocument/2006/relationships/notesSlide" Target="../notesSlides/notesSlide6.xml"/><Relationship Id="rId9" Type="http://schemas.openxmlformats.org/officeDocument/2006/relationships/hyperlink" Target="http://en.wikipedia.org/wiki/Flash_memory" TargetMode="External"/><Relationship Id="rId14" Type="http://schemas.openxmlformats.org/officeDocument/2006/relationships/hyperlink" Target="http://en.wikipedia.org/wiki/SD_card" TargetMode="External"/><Relationship Id="rId22" Type="http://schemas.openxmlformats.org/officeDocument/2006/relationships/hyperlink" Target="http://en.wikipedia.org/wiki/Electric_motor" TargetMode="External"/><Relationship Id="rId27" Type="http://schemas.openxmlformats.org/officeDocument/2006/relationships/hyperlink" Target="http://en.wikipedia.org/wiki/Recordin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2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5.jpe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18.jpe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RAM" TargetMode="External"/><Relationship Id="rId13" Type="http://schemas.openxmlformats.org/officeDocument/2006/relationships/hyperlink" Target="http://en.wikipedia.org/wiki/Camera" TargetMode="External"/><Relationship Id="rId18" Type="http://schemas.openxmlformats.org/officeDocument/2006/relationships/hyperlink" Target="http://en.wikipedia.org/wiki/Woofer" TargetMode="External"/><Relationship Id="rId3" Type="http://schemas.openxmlformats.org/officeDocument/2006/relationships/image" Target="../media/image2.jpg"/><Relationship Id="rId21" Type="http://schemas.openxmlformats.org/officeDocument/2006/relationships/hyperlink" Target="http://en.wikipedia.org/wiki/Detectors" TargetMode="External"/><Relationship Id="rId7" Type="http://schemas.openxmlformats.org/officeDocument/2006/relationships/hyperlink" Target="http://en.wikipedia.org/wiki/Operating_system" TargetMode="External"/><Relationship Id="rId12" Type="http://schemas.openxmlformats.org/officeDocument/2006/relationships/hyperlink" Target="http://en.wikipedia.org/wiki/VGA" TargetMode="External"/><Relationship Id="rId17" Type="http://schemas.openxmlformats.org/officeDocument/2006/relationships/hyperlink" Target="http://en.wikipedia.org/wiki/Computer_speaker" TargetMode="External"/><Relationship Id="rId25" Type="http://schemas.openxmlformats.org/officeDocument/2006/relationships/hyperlink" Target="http://en.wikipedia.org/wiki/Touch" TargetMode="External"/><Relationship Id="rId2" Type="http://schemas.openxmlformats.org/officeDocument/2006/relationships/notesSlide" Target="../notesSlides/notesSlide16.xml"/><Relationship Id="rId16" Type="http://schemas.openxmlformats.org/officeDocument/2006/relationships/hyperlink" Target="http://en.wikipedia.org/wiki/LCD" TargetMode="External"/><Relationship Id="rId20" Type="http://schemas.openxmlformats.org/officeDocument/2006/relationships/hyperlink" Target="http://en.wikipedia.org/wiki/Infrare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Flash_memory" TargetMode="External"/><Relationship Id="rId11" Type="http://schemas.openxmlformats.org/officeDocument/2006/relationships/hyperlink" Target="http://en.wikipedia.org/wiki/SD_card" TargetMode="External"/><Relationship Id="rId24" Type="http://schemas.openxmlformats.org/officeDocument/2006/relationships/hyperlink" Target="http://en.wikipedia.org/wiki/Recording" TargetMode="External"/><Relationship Id="rId5" Type="http://schemas.openxmlformats.org/officeDocument/2006/relationships/hyperlink" Target="http://en.wikipedia.org/wiki/ARM_architecture" TargetMode="External"/><Relationship Id="rId15" Type="http://schemas.openxmlformats.org/officeDocument/2006/relationships/hyperlink" Target="http://en.wikipedia.org/wiki/Microphone" TargetMode="External"/><Relationship Id="rId23" Type="http://schemas.openxmlformats.org/officeDocument/2006/relationships/hyperlink" Target="http://en.wikipedia.org/wiki/Sound" TargetMode="External"/><Relationship Id="rId10" Type="http://schemas.openxmlformats.org/officeDocument/2006/relationships/hyperlink" Target="http://en.wikipedia.org/wiki/Stereo" TargetMode="External"/><Relationship Id="rId19" Type="http://schemas.openxmlformats.org/officeDocument/2006/relationships/hyperlink" Target="http://en.wikipedia.org/wiki/Electric_motor" TargetMode="External"/><Relationship Id="rId4" Type="http://schemas.openxmlformats.org/officeDocument/2006/relationships/hyperlink" Target="http://en.wikipedia.org/wiki/Processors" TargetMode="External"/><Relationship Id="rId9" Type="http://schemas.openxmlformats.org/officeDocument/2006/relationships/hyperlink" Target="http://en.wikipedia.org/wiki/USB" TargetMode="External"/><Relationship Id="rId14" Type="http://schemas.openxmlformats.org/officeDocument/2006/relationships/hyperlink" Target="http://en.wikipedia.org/wiki/Computer_vision" TargetMode="External"/><Relationship Id="rId22" Type="http://schemas.openxmlformats.org/officeDocument/2006/relationships/hyperlink" Target="http://en.wikipedia.org/wiki/Sensor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1412776"/>
            <a:ext cx="8784976" cy="1470025"/>
          </a:xfrm>
        </p:spPr>
        <p:txBody>
          <a:bodyPr>
            <a:normAutofit/>
          </a:bodyPr>
          <a:lstStyle/>
          <a:p>
            <a:r>
              <a:rPr lang="en-US" altLang="zh-TW" sz="6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PROXY X</a:t>
            </a:r>
            <a:endParaRPr lang="zh-TW" altLang="en-US" sz="6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1560" y="4437112"/>
            <a:ext cx="6400800" cy="1198984"/>
          </a:xfrm>
        </p:spPr>
        <p:txBody>
          <a:bodyPr>
            <a:normAutofit/>
          </a:bodyPr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Network and Multimedia Lab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Group 2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陳柏亘、郭祖豪、吳張祺</a:t>
            </a:r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24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4428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>
          <a:xfrm>
            <a:off x="323528" y="476672"/>
            <a:ext cx="849694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895350" fontAlgn="base">
              <a:spcAft>
                <a:spcPct val="0"/>
              </a:spcAft>
            </a:pPr>
            <a:endParaRPr lang="zh-TW" altLang="en-US" sz="2800" b="1" dirty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626293263"/>
              </p:ext>
            </p:extLst>
          </p:nvPr>
        </p:nvGraphicFramePr>
        <p:xfrm>
          <a:off x="1524000" y="1397000"/>
          <a:ext cx="6096000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6058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8"/>
          <p:cNvSpPr txBox="1">
            <a:spLocks/>
          </p:cNvSpPr>
          <p:nvPr/>
        </p:nvSpPr>
        <p:spPr>
          <a:xfrm>
            <a:off x="323528" y="476672"/>
            <a:ext cx="849694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895350" fontAlgn="base">
              <a:spcAft>
                <a:spcPct val="0"/>
              </a:spcAft>
            </a:pPr>
            <a:r>
              <a:rPr lang="en-US" altLang="zh-TW" sz="28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Introduction</a:t>
            </a:r>
            <a:endParaRPr lang="zh-TW" altLang="en-US" sz="2800" b="1" dirty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Rectangle 25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448274" y="1340768"/>
            <a:ext cx="830019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altLang="zh-TW" sz="2800" dirty="0" err="1" smtClean="0"/>
              <a:t>Kinect</a:t>
            </a:r>
            <a:r>
              <a:rPr lang="en-US" altLang="zh-TW" sz="2800" dirty="0" smtClean="0"/>
              <a:t> as an input interface to control robot by directly moving our body.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altLang="zh-TW" sz="2800" dirty="0" smtClean="0"/>
              <a:t>Lots of similar concept have been shown in sci-fi movie. </a:t>
            </a:r>
          </a:p>
        </p:txBody>
      </p:sp>
    </p:spTree>
    <p:extLst>
      <p:ext uri="{BB962C8B-B14F-4D97-AF65-F5344CB8AC3E}">
        <p14:creationId xmlns:p14="http://schemas.microsoft.com/office/powerpoint/2010/main" val="93538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8"/>
          <p:cNvSpPr txBox="1">
            <a:spLocks/>
          </p:cNvSpPr>
          <p:nvPr/>
        </p:nvSpPr>
        <p:spPr>
          <a:xfrm>
            <a:off x="323528" y="476672"/>
            <a:ext cx="849694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895350" fontAlgn="base">
              <a:spcAft>
                <a:spcPct val="0"/>
              </a:spcAft>
            </a:pPr>
            <a:r>
              <a:rPr lang="en-US" altLang="zh-TW" sz="28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Motivation</a:t>
            </a:r>
            <a:endParaRPr lang="zh-TW" altLang="en-US" sz="2800" b="1" dirty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6146" name="Picture 2" descr="http://www.kellerarch.com/storage/1816023.jpg?__SQUARESPACE_CACHEVERSION=130209871988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411" y="955387"/>
            <a:ext cx="3419061" cy="513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5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448274" y="1340768"/>
            <a:ext cx="5059830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altLang="zh-TW" sz="2000" dirty="0" smtClean="0"/>
              <a:t>Lots of work can be done in a safer way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altLang="zh-TW" sz="2000" dirty="0" smtClean="0"/>
              <a:t>Dangerous Task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altLang="zh-TW" sz="2000" dirty="0" smtClean="0"/>
              <a:t>Extreme Environment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altLang="zh-TW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altLang="zh-TW" sz="2000" dirty="0" smtClean="0"/>
              <a:t>Work will be easier and safer in this way</a:t>
            </a:r>
            <a:endParaRPr lang="en-US" altLang="zh-TW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altLang="zh-TW" sz="2000" dirty="0" smtClean="0"/>
              <a:t>Robotic body with human judgment</a:t>
            </a:r>
          </a:p>
          <a:p>
            <a:endParaRPr lang="en-US" altLang="zh-TW" sz="2000" dirty="0" smtClean="0"/>
          </a:p>
        </p:txBody>
      </p:sp>
      <p:pic>
        <p:nvPicPr>
          <p:cNvPr id="6148" name="Picture 4" descr="http://www.phnx-international.com/Pictures/Photogallery%20-%20UW%20Welding/White%20Suit%20Diver%20with%20Tender%20in%20PII%20Shir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326" y="953308"/>
            <a:ext cx="3854991" cy="513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Chimat Chen\Desktop\NMLabFinal\Fukushima_I_by_Digital_Globe_B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04" y="3816422"/>
            <a:ext cx="4790884" cy="2234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bobsbits.tv/assets/images/gal_1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823484"/>
            <a:ext cx="3972655" cy="529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75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Chimat Chen\Desktop\NMLabFinal\schemat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43586"/>
            <a:ext cx="4727956" cy="273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8"/>
          <p:cNvSpPr txBox="1">
            <a:spLocks/>
          </p:cNvSpPr>
          <p:nvPr/>
        </p:nvSpPr>
        <p:spPr>
          <a:xfrm>
            <a:off x="323528" y="476672"/>
            <a:ext cx="849694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895350" fontAlgn="base">
              <a:spcAft>
                <a:spcPct val="0"/>
              </a:spcAft>
            </a:pPr>
            <a:r>
              <a:rPr lang="en-US" altLang="zh-TW" sz="2800" b="1" dirty="0" err="1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Kinect</a:t>
            </a:r>
            <a:endParaRPr lang="zh-TW" altLang="en-US" sz="2800" b="1" dirty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Rectangle 25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448273" y="1340768"/>
            <a:ext cx="8588223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altLang="zh-TW" sz="2800" dirty="0" smtClean="0"/>
              <a:t>What is </a:t>
            </a:r>
            <a:r>
              <a:rPr lang="en-US" altLang="zh-TW" sz="2800" dirty="0" err="1" smtClean="0"/>
              <a:t>Kinect</a:t>
            </a:r>
            <a:r>
              <a:rPr lang="en-US" altLang="zh-TW" sz="2800" dirty="0" smtClean="0"/>
              <a:t>?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altLang="zh-TW" sz="2800" dirty="0" err="1" smtClean="0"/>
              <a:t>Kinect</a:t>
            </a:r>
            <a:r>
              <a:rPr lang="en-US" altLang="zh-TW" sz="2800" dirty="0" smtClean="0"/>
              <a:t> is a motion sensing input device by Microsoft for the Xbox 360 video game console.</a:t>
            </a:r>
            <a:endParaRPr lang="zh-TW" altLang="en-US" sz="2800" dirty="0"/>
          </a:p>
        </p:txBody>
      </p:sp>
      <p:pic>
        <p:nvPicPr>
          <p:cNvPr id="9" name="Picture 2" descr="C:\Users\Chimat Chen\Desktop\NMLabFinal\kinect straight view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888" y="3212976"/>
            <a:ext cx="4376112" cy="273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5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335403" y="6309320"/>
            <a:ext cx="8588223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zh-TW" sz="1100" dirty="0" smtClean="0"/>
              <a:t>Source: </a:t>
            </a:r>
            <a:r>
              <a:rPr lang="en-US" altLang="zh-TW" sz="1100" dirty="0" err="1" smtClean="0"/>
              <a:t>PrimeSense</a:t>
            </a:r>
            <a:endParaRPr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78280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>
          <a:xfrm>
            <a:off x="323528" y="476672"/>
            <a:ext cx="849694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895350" fontAlgn="base">
              <a:spcAft>
                <a:spcPct val="0"/>
              </a:spcAft>
            </a:pPr>
            <a:r>
              <a:rPr lang="en-US" altLang="zh-TW" sz="28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RS Media</a:t>
            </a:r>
            <a:endParaRPr lang="zh-TW" altLang="en-US" sz="2800" b="1" dirty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Rectangle 25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448273" y="1340768"/>
            <a:ext cx="8588223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altLang="zh-TW" sz="2800" dirty="0" smtClean="0"/>
              <a:t>A biomorphic robot from </a:t>
            </a:r>
            <a:r>
              <a:rPr lang="en-US" altLang="zh-TW" sz="2800" dirty="0" err="1" smtClean="0"/>
              <a:t>WowWee</a:t>
            </a:r>
            <a:endParaRPr lang="en-US" altLang="zh-TW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altLang="zh-TW" sz="2800" dirty="0" smtClean="0"/>
              <a:t>With multiple sensors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altLang="zh-TW" sz="2800" dirty="0" smtClean="0"/>
              <a:t>With </a:t>
            </a:r>
            <a:r>
              <a:rPr lang="en-US" altLang="zh-TW" sz="2800" b="1" i="1" u="sng" dirty="0" smtClean="0"/>
              <a:t>Linux Kernel</a:t>
            </a:r>
            <a:r>
              <a:rPr lang="en-US" altLang="zh-TW" sz="2800" dirty="0" smtClean="0"/>
              <a:t>!!!</a:t>
            </a:r>
            <a:endParaRPr lang="zh-TW" altLang="en-US" sz="2800" dirty="0"/>
          </a:p>
        </p:txBody>
      </p:sp>
      <p:sp>
        <p:nvSpPr>
          <p:cNvPr id="10" name="Rectangle 25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335403" y="6309320"/>
            <a:ext cx="8588223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zh-TW" sz="1100" dirty="0" smtClean="0"/>
              <a:t>Source: </a:t>
            </a:r>
            <a:r>
              <a:rPr lang="en-US" altLang="zh-TW" sz="1100" dirty="0" err="1" smtClean="0"/>
              <a:t>WowWee</a:t>
            </a:r>
            <a:endParaRPr lang="zh-TW" altLang="en-US" sz="1100" dirty="0"/>
          </a:p>
        </p:txBody>
      </p:sp>
      <p:pic>
        <p:nvPicPr>
          <p:cNvPr id="11" name="Picture 1" descr="C:\Users\Chimat Chen\Desktop\NMLabFinal\original_17043_YLBSzKd94oJ6U1VJjph5YHmf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559" y="2705195"/>
            <a:ext cx="4247937" cy="339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1520" y="2708920"/>
            <a:ext cx="664066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000" b="1" dirty="0" smtClean="0"/>
              <a:t>Spec: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000" dirty="0" smtClean="0"/>
              <a:t>Two primary </a:t>
            </a:r>
            <a:r>
              <a:rPr lang="en-US" altLang="zh-TW" sz="1000" dirty="0" smtClean="0">
                <a:hlinkClick r:id="rId7" tooltip="Processors"/>
              </a:rPr>
              <a:t>processors</a:t>
            </a:r>
            <a:r>
              <a:rPr lang="en-US" altLang="zh-TW" sz="1000" dirty="0" smtClean="0"/>
              <a:t>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altLang="zh-TW" sz="1000" dirty="0" smtClean="0"/>
              <a:t>200MHz </a:t>
            </a:r>
            <a:r>
              <a:rPr lang="en-US" altLang="zh-TW" sz="1000" dirty="0" smtClean="0">
                <a:hlinkClick r:id="rId8" tooltip="ARM architecture"/>
              </a:rPr>
              <a:t>ARM9</a:t>
            </a:r>
            <a:r>
              <a:rPr lang="en-US" altLang="zh-TW" sz="1000" dirty="0" smtClean="0"/>
              <a:t> with 64MB of </a:t>
            </a:r>
            <a:r>
              <a:rPr lang="en-US" altLang="zh-TW" sz="1000" dirty="0" smtClean="0">
                <a:hlinkClick r:id="rId9" tooltip="Flash memory"/>
              </a:rPr>
              <a:t>flash RAM</a:t>
            </a:r>
            <a:r>
              <a:rPr lang="en-US" altLang="zh-TW" sz="1000" dirty="0" smtClean="0"/>
              <a:t> for the primary LINUX </a:t>
            </a:r>
            <a:br>
              <a:rPr lang="en-US" altLang="zh-TW" sz="1000" dirty="0" smtClean="0"/>
            </a:br>
            <a:r>
              <a:rPr lang="en-US" altLang="zh-TW" sz="1000" dirty="0" smtClean="0">
                <a:hlinkClick r:id="rId10" tooltip="Operating system"/>
              </a:rPr>
              <a:t>operating system</a:t>
            </a:r>
            <a:r>
              <a:rPr lang="en-US" altLang="zh-TW" sz="1000" dirty="0" smtClean="0"/>
              <a:t> and user files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altLang="zh-TW" sz="1000" dirty="0" smtClean="0"/>
              <a:t>Custom 16 bit processor for handling the biomorphic robot functions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000" dirty="0" smtClean="0"/>
              <a:t>16MB (2006 Model) or 32MB (2007 Model) of </a:t>
            </a:r>
            <a:r>
              <a:rPr lang="en-US" altLang="zh-TW" sz="1000" dirty="0" smtClean="0">
                <a:hlinkClick r:id="rId11" tooltip="RAM"/>
              </a:rPr>
              <a:t>RAM</a:t>
            </a:r>
            <a:endParaRPr lang="en-US" altLang="zh-TW" sz="1000" dirty="0" smtClean="0"/>
          </a:p>
          <a:p>
            <a:pPr marL="342900" indent="-342900">
              <a:buFont typeface="+mj-lt"/>
              <a:buAutoNum type="arabicPeriod"/>
            </a:pPr>
            <a:r>
              <a:rPr lang="en-US" altLang="zh-TW" sz="1000" dirty="0" smtClean="0"/>
              <a:t>1 </a:t>
            </a:r>
            <a:r>
              <a:rPr lang="en-US" altLang="zh-TW" sz="1000" dirty="0" smtClean="0">
                <a:hlinkClick r:id="rId12" tooltip="USB"/>
              </a:rPr>
              <a:t>USB</a:t>
            </a:r>
            <a:r>
              <a:rPr lang="en-US" altLang="zh-TW" sz="1000" dirty="0" smtClean="0"/>
              <a:t> port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000" dirty="0" smtClean="0">
                <a:hlinkClick r:id="rId13" tooltip="Stereo"/>
              </a:rPr>
              <a:t>Stereo</a:t>
            </a:r>
            <a:r>
              <a:rPr lang="en-US" altLang="zh-TW" sz="1000" dirty="0" smtClean="0"/>
              <a:t> audio plug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000" dirty="0" smtClean="0">
                <a:hlinkClick r:id="rId14" tooltip="SD card"/>
              </a:rPr>
              <a:t>SD card</a:t>
            </a:r>
            <a:r>
              <a:rPr lang="en-US" altLang="zh-TW" sz="1000" dirty="0" smtClean="0"/>
              <a:t> slot (accepts up to 1GB cards)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000" dirty="0" smtClean="0">
                <a:hlinkClick r:id="rId15" tooltip="VGA"/>
              </a:rPr>
              <a:t>VGA</a:t>
            </a:r>
            <a:r>
              <a:rPr lang="en-US" altLang="zh-TW" sz="1000" dirty="0" smtClean="0"/>
              <a:t> color </a:t>
            </a:r>
            <a:r>
              <a:rPr lang="en-US" altLang="zh-TW" sz="1000" dirty="0" smtClean="0">
                <a:hlinkClick r:id="rId16" tooltip="Camera"/>
              </a:rPr>
              <a:t>camera</a:t>
            </a:r>
            <a:r>
              <a:rPr lang="en-US" altLang="zh-TW" sz="1000" dirty="0" smtClean="0"/>
              <a:t> in the forehead for </a:t>
            </a:r>
            <a:r>
              <a:rPr lang="en-US" altLang="zh-TW" sz="1000" dirty="0" smtClean="0">
                <a:hlinkClick r:id="rId17" tooltip="Computer vision"/>
              </a:rPr>
              <a:t>image recognition</a:t>
            </a:r>
            <a:r>
              <a:rPr lang="en-US" altLang="zh-TW" sz="1000" dirty="0" smtClean="0"/>
              <a:t>, and video recording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000" dirty="0" smtClean="0"/>
              <a:t>20kHz </a:t>
            </a:r>
            <a:r>
              <a:rPr lang="en-US" altLang="zh-TW" sz="1000" dirty="0" smtClean="0">
                <a:hlinkClick r:id="rId18" tooltip="Microphone"/>
              </a:rPr>
              <a:t>microphone</a:t>
            </a:r>
            <a:r>
              <a:rPr lang="en-US" altLang="zh-TW" sz="1000" dirty="0" smtClean="0"/>
              <a:t> in the chest for audio recording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000" dirty="0" smtClean="0"/>
              <a:t>1.9" 176x132 pixel color TFT supertwist </a:t>
            </a:r>
            <a:r>
              <a:rPr lang="en-US" altLang="zh-TW" sz="1000" dirty="0" smtClean="0">
                <a:hlinkClick r:id="rId19" tooltip="LCD"/>
              </a:rPr>
              <a:t>LCD</a:t>
            </a:r>
            <a:r>
              <a:rPr lang="en-US" altLang="zh-TW" sz="1000" dirty="0" smtClean="0"/>
              <a:t> screen in its chest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000" dirty="0" smtClean="0"/>
              <a:t>11W 3-</a:t>
            </a:r>
            <a:r>
              <a:rPr lang="en-US" altLang="zh-TW" sz="1000" dirty="0" smtClean="0">
                <a:hlinkClick r:id="rId20" tooltip="Computer speaker"/>
              </a:rPr>
              <a:t>speaker</a:t>
            </a:r>
            <a:r>
              <a:rPr lang="en-US" altLang="zh-TW" sz="1000" dirty="0" smtClean="0"/>
              <a:t> system (2 x metal speakers + 1 back-mounted </a:t>
            </a:r>
            <a:r>
              <a:rPr lang="en-US" altLang="zh-TW" sz="1000" dirty="0" smtClean="0">
                <a:hlinkClick r:id="rId21" tooltip="Woofer"/>
              </a:rPr>
              <a:t>woofer</a:t>
            </a:r>
            <a:r>
              <a:rPr lang="en-US" altLang="zh-TW" sz="10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000" dirty="0" smtClean="0"/>
              <a:t>Power-adapter port in foot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000" dirty="0" smtClean="0"/>
              <a:t>12 </a:t>
            </a:r>
            <a:r>
              <a:rPr lang="en-US" altLang="zh-TW" sz="1000" dirty="0" smtClean="0">
                <a:hlinkClick r:id="rId22" tooltip="Electric motor"/>
              </a:rPr>
              <a:t>motors</a:t>
            </a:r>
            <a:r>
              <a:rPr lang="en-US" altLang="zh-TW" sz="1000" dirty="0" smtClean="0"/>
              <a:t> based on the configuration found in the </a:t>
            </a:r>
            <a:r>
              <a:rPr lang="en-US" altLang="zh-TW" sz="1000" dirty="0" err="1" smtClean="0"/>
              <a:t>Robosapien</a:t>
            </a:r>
            <a:r>
              <a:rPr lang="en-US" altLang="zh-TW" sz="1000" dirty="0" smtClean="0"/>
              <a:t> V2</a:t>
            </a:r>
          </a:p>
          <a:p>
            <a:pPr marL="342900" indent="-342900">
              <a:buFont typeface="+mj-lt"/>
              <a:buAutoNum type="arabicPeriod"/>
            </a:pPr>
            <a:endParaRPr lang="en-US" altLang="zh-TW" sz="1000" dirty="0" smtClean="0"/>
          </a:p>
          <a:p>
            <a:r>
              <a:rPr lang="en-US" altLang="zh-TW" sz="1000" b="1" dirty="0" smtClean="0"/>
              <a:t>Sensor: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000" dirty="0" smtClean="0"/>
              <a:t>3 </a:t>
            </a:r>
            <a:r>
              <a:rPr lang="en-US" altLang="zh-TW" sz="1000" dirty="0" smtClean="0">
                <a:hlinkClick r:id="rId23" tooltip="Infrared"/>
              </a:rPr>
              <a:t>infrared</a:t>
            </a:r>
            <a:r>
              <a:rPr lang="en-US" altLang="zh-TW" sz="1000" dirty="0" smtClean="0"/>
              <a:t> (IR) </a:t>
            </a:r>
            <a:r>
              <a:rPr lang="en-US" altLang="zh-TW" sz="1000" dirty="0" smtClean="0">
                <a:hlinkClick r:id="rId24" tooltip="Detectors"/>
              </a:rPr>
              <a:t>detectors</a:t>
            </a:r>
            <a:r>
              <a:rPr lang="en-US" altLang="zh-TW" sz="1000" dirty="0" smtClean="0"/>
              <a:t> that use IR ranging for object detection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000" dirty="0" smtClean="0"/>
              <a:t>VGA quality camera in its forehead for video and human-tracking abilities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000" dirty="0" smtClean="0"/>
              <a:t>3 sound </a:t>
            </a:r>
            <a:r>
              <a:rPr lang="en-US" altLang="zh-TW" sz="1000" dirty="0" smtClean="0">
                <a:hlinkClick r:id="rId25" tooltip="Sensors"/>
              </a:rPr>
              <a:t>sensors</a:t>
            </a:r>
            <a:r>
              <a:rPr lang="en-US" altLang="zh-TW" sz="1000" dirty="0" smtClean="0"/>
              <a:t> for </a:t>
            </a:r>
            <a:r>
              <a:rPr lang="en-US" altLang="zh-TW" sz="1000" dirty="0" smtClean="0">
                <a:hlinkClick r:id="rId26" tooltip="Sound"/>
              </a:rPr>
              <a:t>sound</a:t>
            </a:r>
            <a:r>
              <a:rPr lang="en-US" altLang="zh-TW" sz="1000" dirty="0" smtClean="0"/>
              <a:t> localization and audio </a:t>
            </a:r>
            <a:r>
              <a:rPr lang="en-US" altLang="zh-TW" sz="1000" dirty="0" smtClean="0">
                <a:hlinkClick r:id="rId27" tooltip="Recording"/>
              </a:rPr>
              <a:t>recording</a:t>
            </a:r>
            <a:endParaRPr lang="en-US" altLang="zh-TW" sz="1000" dirty="0" smtClean="0"/>
          </a:p>
          <a:p>
            <a:pPr marL="342900" indent="-342900">
              <a:buFont typeface="+mj-lt"/>
              <a:buAutoNum type="arabicPeriod"/>
            </a:pPr>
            <a:r>
              <a:rPr lang="en-US" altLang="zh-TW" sz="1000" dirty="0" smtClean="0"/>
              <a:t>2 </a:t>
            </a:r>
            <a:r>
              <a:rPr lang="en-US" altLang="zh-TW" sz="1000" dirty="0" smtClean="0">
                <a:hlinkClick r:id="rId28" tooltip="Touch"/>
              </a:rPr>
              <a:t>touch</a:t>
            </a:r>
            <a:r>
              <a:rPr lang="en-US" altLang="zh-TW" sz="1000" dirty="0" smtClean="0"/>
              <a:t> sensors on the back of each hand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000" dirty="0" smtClean="0"/>
              <a:t>1 toe and 1 heel touch sensor in each foot</a:t>
            </a:r>
          </a:p>
        </p:txBody>
      </p:sp>
      <p:sp>
        <p:nvSpPr>
          <p:cNvPr id="3" name="Rectangle 2"/>
          <p:cNvSpPr/>
          <p:nvPr/>
        </p:nvSpPr>
        <p:spPr>
          <a:xfrm>
            <a:off x="251520" y="2708920"/>
            <a:ext cx="4490864" cy="3477875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645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5544107" y="3711257"/>
            <a:ext cx="2483027" cy="2526055"/>
            <a:chOff x="5544107" y="3711257"/>
            <a:chExt cx="2483027" cy="2526055"/>
          </a:xfrm>
        </p:grpSpPr>
        <p:sp>
          <p:nvSpPr>
            <p:cNvPr id="17" name="Rounded Rectangle 16"/>
            <p:cNvSpPr/>
            <p:nvPr/>
          </p:nvSpPr>
          <p:spPr>
            <a:xfrm>
              <a:off x="5544107" y="3711257"/>
              <a:ext cx="2483027" cy="252605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940152" y="4016905"/>
              <a:ext cx="393056" cy="584775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TW" sz="3200" b="1" dirty="0">
                  <a:solidFill>
                    <a:schemeClr val="bg1"/>
                  </a:solidFill>
                </a:rPr>
                <a:t>2</a:t>
              </a:r>
              <a:endParaRPr lang="zh-TW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187624" y="3711257"/>
            <a:ext cx="2483027" cy="2526055"/>
            <a:chOff x="1187624" y="3711257"/>
            <a:chExt cx="2483027" cy="2526055"/>
          </a:xfrm>
        </p:grpSpPr>
        <p:sp>
          <p:nvSpPr>
            <p:cNvPr id="9" name="Rounded Rectangle 8"/>
            <p:cNvSpPr/>
            <p:nvPr/>
          </p:nvSpPr>
          <p:spPr>
            <a:xfrm>
              <a:off x="1187624" y="3711257"/>
              <a:ext cx="2483027" cy="252605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19672" y="4016905"/>
              <a:ext cx="393056" cy="584775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TW" sz="3200" b="1" dirty="0" smtClean="0">
                  <a:solidFill>
                    <a:schemeClr val="bg1"/>
                  </a:solidFill>
                </a:rPr>
                <a:t>1</a:t>
              </a:r>
              <a:endParaRPr lang="zh-TW" altLang="en-US" sz="32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5122" name="Picture 2" descr="C:\Users\Chimat Chen\Desktop\NMLabFinal\kinect straight vie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27" y="1797764"/>
            <a:ext cx="3061589" cy="191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5656789" y="4894108"/>
            <a:ext cx="2257663" cy="93610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/>
              <a:t>User Tracker</a:t>
            </a:r>
            <a:endParaRPr lang="zh-TW" alt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1319128" y="4894108"/>
            <a:ext cx="2257663" cy="93610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/>
              <a:t>RS Media </a:t>
            </a:r>
          </a:p>
          <a:p>
            <a:pPr algn="ctr"/>
            <a:r>
              <a:rPr lang="en-US" altLang="zh-TW" b="1" dirty="0" smtClean="0"/>
              <a:t>Linux Console</a:t>
            </a:r>
            <a:endParaRPr lang="zh-TW" altLang="en-US" b="1" dirty="0"/>
          </a:p>
        </p:txBody>
      </p:sp>
      <p:pic>
        <p:nvPicPr>
          <p:cNvPr id="5123" name="Picture 3" descr="C:\Users\Chimat Chen\Desktop\NMLabFinal\rs_medi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5584" l="2637" r="98633">
                        <a14:backgroundMark x1="88477" y1="63312" x2="88477" y2="62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145" y="1052736"/>
            <a:ext cx="1872296" cy="2815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6785620" y="3868494"/>
            <a:ext cx="0" cy="88159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892579" y="5362160"/>
            <a:ext cx="143349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447960" y="3868494"/>
            <a:ext cx="0" cy="88159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itle 8"/>
          <p:cNvSpPr txBox="1">
            <a:spLocks/>
          </p:cNvSpPr>
          <p:nvPr/>
        </p:nvSpPr>
        <p:spPr>
          <a:xfrm>
            <a:off x="323528" y="476672"/>
            <a:ext cx="849694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895350" fontAlgn="base">
              <a:spcAft>
                <a:spcPct val="0"/>
              </a:spcAft>
            </a:pPr>
            <a:r>
              <a:rPr lang="en-US" altLang="zh-TW" sz="2800" b="1" dirty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System Structure</a:t>
            </a:r>
            <a:endParaRPr lang="zh-TW" altLang="en-US" sz="2800" b="1" dirty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7317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 txBox="1">
            <a:spLocks/>
          </p:cNvSpPr>
          <p:nvPr/>
        </p:nvSpPr>
        <p:spPr>
          <a:xfrm>
            <a:off x="323528" y="476672"/>
            <a:ext cx="849694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895350" fontAlgn="base">
              <a:spcAft>
                <a:spcPct val="0"/>
              </a:spcAft>
            </a:pPr>
            <a:r>
              <a:rPr lang="en-US" altLang="zh-TW" sz="28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Control of RS Media</a:t>
            </a:r>
            <a:endParaRPr lang="zh-TW" altLang="en-US" sz="2800" b="1" dirty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Rectangle 25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448273" y="1340768"/>
            <a:ext cx="8588223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altLang="zh-TW" sz="2800" dirty="0" smtClean="0"/>
              <a:t>We want to use Infrared at first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altLang="zh-TW" sz="2800" dirty="0" smtClean="0"/>
              <a:t>RS </a:t>
            </a:r>
            <a:r>
              <a:rPr lang="en-US" altLang="zh-TW" sz="2800" dirty="0" smtClean="0"/>
              <a:t>Media has an built in </a:t>
            </a:r>
            <a:r>
              <a:rPr lang="en-US" altLang="zh-TW" sz="2800" dirty="0"/>
              <a:t>L</a:t>
            </a:r>
            <a:r>
              <a:rPr lang="en-US" altLang="zh-TW" sz="2800" dirty="0" smtClean="0"/>
              <a:t>inux kernel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altLang="zh-TW" sz="2800" dirty="0" smtClean="0"/>
              <a:t>If able to reach the kernel, lots of </a:t>
            </a:r>
            <a:r>
              <a:rPr lang="en-US" altLang="zh-TW" sz="2800" dirty="0" smtClean="0"/>
              <a:t>things </a:t>
            </a:r>
            <a:r>
              <a:rPr lang="en-US" altLang="zh-TW" sz="2800" dirty="0" smtClean="0"/>
              <a:t>can be done</a:t>
            </a:r>
          </a:p>
          <a:p>
            <a:pPr marL="457200" indent="-457200">
              <a:buFont typeface="Arial" pitchFamily="34" charset="0"/>
              <a:buChar char="•"/>
            </a:pPr>
            <a:endParaRPr lang="en-US" altLang="zh-TW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altLang="zh-TW" sz="2800" dirty="0" smtClean="0"/>
              <a:t>To reach the kernel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zh-TW" sz="2800" dirty="0" smtClean="0"/>
              <a:t>We use as inter connector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zh-TW" sz="2800" dirty="0" smtClean="0"/>
              <a:t>Configure USB as COM port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zh-TW" sz="2800" dirty="0" smtClean="0"/>
              <a:t>Establish TCP connection over USB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zh-TW" sz="2800" dirty="0" smtClean="0"/>
              <a:t>Change the driver in RS Media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zh-TW" sz="2800" dirty="0" smtClean="0"/>
              <a:t>Change the driver in PC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zh-TW" sz="2800" dirty="0" smtClean="0"/>
              <a:t>Use terminal emulator to connect RS Media</a:t>
            </a:r>
            <a:endParaRPr lang="zh-TW" altLang="en-US" sz="2800" dirty="0" smtClean="0"/>
          </a:p>
          <a:p>
            <a:pPr marL="971550" lvl="1" indent="-514350">
              <a:buFont typeface="+mj-lt"/>
              <a:buAutoNum type="arabicPeriod"/>
            </a:pPr>
            <a:endParaRPr lang="en-US" altLang="zh-TW" sz="2800" dirty="0" smtClean="0"/>
          </a:p>
        </p:txBody>
      </p:sp>
      <p:pic>
        <p:nvPicPr>
          <p:cNvPr id="13314" name="Picture 2" descr="C:\Users\Chimat Chen\Documents\My Dropbox\RSMedia_Console.bmp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64" b="23312"/>
          <a:stretch/>
        </p:blipFill>
        <p:spPr bwMode="auto">
          <a:xfrm>
            <a:off x="827584" y="980728"/>
            <a:ext cx="7326294" cy="5451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532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Chimat Chen\Desktop\NMLabFinal\schemat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8282856" cy="479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8"/>
          <p:cNvSpPr txBox="1">
            <a:spLocks/>
          </p:cNvSpPr>
          <p:nvPr/>
        </p:nvSpPr>
        <p:spPr>
          <a:xfrm>
            <a:off x="323528" y="476672"/>
            <a:ext cx="849694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895350" fontAlgn="base">
              <a:spcAft>
                <a:spcPct val="0"/>
              </a:spcAft>
            </a:pPr>
            <a:r>
              <a:rPr lang="en-US" altLang="zh-TW" sz="2800" b="1" dirty="0" err="1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Kinect</a:t>
            </a:r>
            <a:r>
              <a:rPr lang="en-US" altLang="zh-TW" sz="28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– User Tracker</a:t>
            </a:r>
            <a:endParaRPr lang="zh-TW" altLang="en-US" sz="2800" b="1" dirty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763688" y="1392508"/>
            <a:ext cx="5384307" cy="4632361"/>
            <a:chOff x="1099322" y="623989"/>
            <a:chExt cx="6523742" cy="5612668"/>
          </a:xfrm>
        </p:grpSpPr>
        <p:pic>
          <p:nvPicPr>
            <p:cNvPr id="9" name="Picture 2" descr="C:\Users\Chimat Chen\Desktop\NMLabFinal\PrimeSensor_depth_audio_diagram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9322" y="623989"/>
              <a:ext cx="6523742" cy="56126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C:\Users\Chimat Chen\Desktop\NMLabFinal\kinect straight view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5" y="2420886"/>
              <a:ext cx="3456385" cy="2160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5443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 txBox="1">
            <a:spLocks/>
          </p:cNvSpPr>
          <p:nvPr/>
        </p:nvSpPr>
        <p:spPr>
          <a:xfrm>
            <a:off x="323528" y="476672"/>
            <a:ext cx="849694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895350" fontAlgn="base">
              <a:spcAft>
                <a:spcPct val="0"/>
              </a:spcAft>
            </a:pPr>
            <a:r>
              <a:rPr lang="en-US" altLang="zh-TW" sz="2800" b="1" dirty="0" err="1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Kinect</a:t>
            </a:r>
            <a:r>
              <a:rPr lang="en-US" altLang="zh-TW" sz="28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– User Tracker</a:t>
            </a:r>
            <a:endParaRPr lang="zh-TW" altLang="en-US" sz="2800" b="1" dirty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Rectangle 25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448273" y="1340768"/>
            <a:ext cx="8588223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altLang="zh-TW" sz="2800" dirty="0" smtClean="0"/>
              <a:t>Microsoft didn’t release official SDK until last week</a:t>
            </a:r>
            <a:endParaRPr lang="en-US" altLang="zh-TW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altLang="zh-TW" sz="2800" dirty="0" smtClean="0"/>
              <a:t>Open Source Library : Open NI + </a:t>
            </a:r>
            <a:r>
              <a:rPr lang="en-US" altLang="zh-TW" sz="2800" dirty="0" err="1" smtClean="0"/>
              <a:t>PrimeSense</a:t>
            </a:r>
            <a:r>
              <a:rPr lang="en-US" altLang="zh-TW" sz="2800" dirty="0" smtClean="0"/>
              <a:t> </a:t>
            </a:r>
            <a:r>
              <a:rPr lang="en-US" altLang="zh-TW" sz="2800" dirty="0" err="1" smtClean="0"/>
              <a:t>Nite</a:t>
            </a:r>
            <a:endParaRPr lang="en-US" altLang="zh-TW" sz="2800" dirty="0" smtClean="0"/>
          </a:p>
          <a:p>
            <a:pPr marL="457200" indent="-457200">
              <a:buFont typeface="Arial" pitchFamily="34" charset="0"/>
              <a:buChar char="•"/>
            </a:pPr>
            <a:endParaRPr lang="en-US" altLang="zh-TW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altLang="zh-TW" sz="2800" dirty="0" smtClean="0"/>
              <a:t>User Skeleton Tracking</a:t>
            </a:r>
          </a:p>
          <a:p>
            <a:pPr marL="457200" indent="-457200">
              <a:buFont typeface="Arial" pitchFamily="34" charset="0"/>
              <a:buChar char="•"/>
            </a:pPr>
            <a:endParaRPr lang="en-US" altLang="zh-TW" sz="2800" dirty="0" smtClean="0"/>
          </a:p>
          <a:p>
            <a:pPr marL="457200" indent="-457200">
              <a:buFont typeface="Arial" pitchFamily="34" charset="0"/>
              <a:buChar char="•"/>
            </a:pPr>
            <a:endParaRPr lang="en-US" altLang="zh-TW" sz="2800" dirty="0" smtClean="0"/>
          </a:p>
        </p:txBody>
      </p:sp>
      <p:pic>
        <p:nvPicPr>
          <p:cNvPr id="14340" name="Picture 4" descr="https://public.blu.livefilestore.com/y1pFekDIg26sEv9RsDIgQS3zp5y9vmOeYxLAdNfccfmxzKWfJeR_QpbY1_moWI3KgOW2nQDd2LTJNVpwjB2BUQ1pA/NITE_skeleto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875" y="3477830"/>
            <a:ext cx="4193573" cy="232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5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335403" y="6309320"/>
            <a:ext cx="8588223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zh-TW" sz="1100" dirty="0" smtClean="0"/>
              <a:t>Source: http://kheresy.wordpress.com/2011/01/28/detecte_skeleton_via_openni_part1/</a:t>
            </a:r>
            <a:endParaRPr lang="zh-TW" altLang="en-US" sz="1100" dirty="0"/>
          </a:p>
        </p:txBody>
      </p:sp>
      <p:pic>
        <p:nvPicPr>
          <p:cNvPr id="14338" name="Picture 2" descr="C:\Users\Chimat Chen\Documents\My Dropbox\Skeleton.bmp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1" t="5975" r="49982" b="54608"/>
          <a:stretch/>
        </p:blipFill>
        <p:spPr bwMode="auto">
          <a:xfrm>
            <a:off x="651723" y="3405822"/>
            <a:ext cx="3705468" cy="245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94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elaxtro.com/images/demo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67"/>
          <a:stretch/>
        </p:blipFill>
        <p:spPr bwMode="auto">
          <a:xfrm>
            <a:off x="1619672" y="1205880"/>
            <a:ext cx="5976664" cy="4417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23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oad Wallpaper 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9" y="2327499"/>
            <a:ext cx="5400600" cy="4050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8"/>
          <p:cNvSpPr txBox="1">
            <a:spLocks/>
          </p:cNvSpPr>
          <p:nvPr/>
        </p:nvSpPr>
        <p:spPr>
          <a:xfrm>
            <a:off x="323528" y="476672"/>
            <a:ext cx="849694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895350" fontAlgn="base">
              <a:spcAft>
                <a:spcPct val="0"/>
              </a:spcAft>
            </a:pPr>
            <a:r>
              <a:rPr lang="en-US" altLang="zh-TW" sz="28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Future Development</a:t>
            </a:r>
            <a:endParaRPr lang="zh-TW" altLang="en-US" sz="2800" b="1" dirty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Rectangle 25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448273" y="1340768"/>
            <a:ext cx="8588223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altLang="zh-TW" sz="2800" dirty="0" smtClean="0"/>
              <a:t>Different aspect of </a:t>
            </a:r>
            <a:r>
              <a:rPr lang="en-US" altLang="zh-TW" sz="2800" dirty="0" err="1" smtClean="0"/>
              <a:t>NMLab</a:t>
            </a:r>
            <a:endParaRPr lang="en-US" altLang="zh-TW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altLang="zh-TW" sz="2800" dirty="0" smtClean="0"/>
              <a:t>More functionality of RS Media</a:t>
            </a:r>
          </a:p>
        </p:txBody>
      </p:sp>
    </p:spTree>
    <p:extLst>
      <p:ext uri="{BB962C8B-B14F-4D97-AF65-F5344CB8AC3E}">
        <p14:creationId xmlns:p14="http://schemas.microsoft.com/office/powerpoint/2010/main" val="260218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roma.theoffside.com/files/2009/06/redfigure-raised-han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02619"/>
            <a:ext cx="8424936" cy="560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://ourteamrocks.com/wp-content/uploads/2010/06/pic-of-a-question-mark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70290"/>
            <a:ext cx="2304256" cy="288032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8289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8"/>
          <p:cNvSpPr txBox="1">
            <a:spLocks/>
          </p:cNvSpPr>
          <p:nvPr/>
        </p:nvSpPr>
        <p:spPr>
          <a:xfrm>
            <a:off x="1666860" y="2492896"/>
            <a:ext cx="7992888" cy="20882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895350" fontAlgn="base">
              <a:spcAft>
                <a:spcPct val="0"/>
              </a:spcAft>
            </a:pPr>
            <a:r>
              <a:rPr lang="en-US" altLang="zh-TW" sz="80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Thank You!</a:t>
            </a:r>
            <a:endParaRPr lang="zh-TW" altLang="en-US" sz="8000" b="1" dirty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6292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8"/>
          <p:cNvSpPr txBox="1">
            <a:spLocks/>
          </p:cNvSpPr>
          <p:nvPr/>
        </p:nvSpPr>
        <p:spPr>
          <a:xfrm>
            <a:off x="2411760" y="2442960"/>
            <a:ext cx="7992888" cy="20882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895350" fontAlgn="base">
              <a:spcAft>
                <a:spcPct val="0"/>
              </a:spcAft>
            </a:pPr>
            <a:r>
              <a:rPr lang="en-US" altLang="zh-TW" sz="80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Back Up</a:t>
            </a:r>
            <a:endParaRPr lang="zh-TW" altLang="en-US" sz="8000" b="1" dirty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249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 </a:t>
            </a:r>
            <a:r>
              <a:rPr lang="en-US" altLang="zh-TW" dirty="0" err="1" smtClean="0"/>
              <a:t>WowWee</a:t>
            </a:r>
            <a:r>
              <a:rPr lang="en-US" altLang="zh-TW" dirty="0" smtClean="0"/>
              <a:t> RS Media</a:t>
            </a:r>
            <a:endParaRPr lang="zh-TW" alt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altLang="zh-TW" dirty="0" smtClean="0"/>
              <a:t>Spec:</a:t>
            </a:r>
          </a:p>
          <a:p>
            <a:r>
              <a:rPr lang="en-US" altLang="zh-TW" dirty="0"/>
              <a:t>Two primary </a:t>
            </a:r>
            <a:r>
              <a:rPr lang="en-US" altLang="zh-TW" dirty="0">
                <a:hlinkClick r:id="rId4" tooltip="Processors"/>
              </a:rPr>
              <a:t>processors</a:t>
            </a:r>
            <a:r>
              <a:rPr lang="en-US" altLang="zh-TW" dirty="0"/>
              <a:t>:</a:t>
            </a:r>
          </a:p>
          <a:p>
            <a:pPr lvl="1"/>
            <a:r>
              <a:rPr lang="en-US" altLang="zh-TW" dirty="0"/>
              <a:t>200MHz </a:t>
            </a:r>
            <a:r>
              <a:rPr lang="en-US" altLang="zh-TW" dirty="0">
                <a:hlinkClick r:id="rId5" tooltip="ARM architecture"/>
              </a:rPr>
              <a:t>ARM9</a:t>
            </a:r>
            <a:r>
              <a:rPr lang="en-US" altLang="zh-TW" dirty="0"/>
              <a:t> with 64MB of </a:t>
            </a:r>
            <a:r>
              <a:rPr lang="en-US" altLang="zh-TW" dirty="0">
                <a:hlinkClick r:id="rId6" tooltip="Flash memory"/>
              </a:rPr>
              <a:t>flash RAM</a:t>
            </a:r>
            <a:r>
              <a:rPr lang="en-US" altLang="zh-TW" dirty="0"/>
              <a:t> for the primary LINUX </a:t>
            </a:r>
            <a:r>
              <a:rPr lang="en-US" altLang="zh-TW" dirty="0">
                <a:hlinkClick r:id="rId7" tooltip="Operating system"/>
              </a:rPr>
              <a:t>operating system</a:t>
            </a:r>
            <a:r>
              <a:rPr lang="en-US" altLang="zh-TW" dirty="0"/>
              <a:t> and user files</a:t>
            </a:r>
          </a:p>
          <a:p>
            <a:pPr lvl="1"/>
            <a:r>
              <a:rPr lang="en-US" altLang="zh-TW" dirty="0"/>
              <a:t>Custom 16 bit processor for handling the biomorphic robot functions</a:t>
            </a:r>
          </a:p>
          <a:p>
            <a:r>
              <a:rPr lang="en-US" altLang="zh-TW" dirty="0"/>
              <a:t>16MB (2006 Model) or 32MB (2007 Model) of </a:t>
            </a:r>
            <a:r>
              <a:rPr lang="en-US" altLang="zh-TW" dirty="0">
                <a:hlinkClick r:id="rId8" tooltip="RAM"/>
              </a:rPr>
              <a:t>RAM</a:t>
            </a:r>
            <a:endParaRPr lang="en-US" altLang="zh-TW" dirty="0"/>
          </a:p>
          <a:p>
            <a:r>
              <a:rPr lang="en-US" altLang="zh-TW" dirty="0"/>
              <a:t>1 </a:t>
            </a:r>
            <a:r>
              <a:rPr lang="en-US" altLang="zh-TW" dirty="0">
                <a:hlinkClick r:id="rId9" tooltip="USB"/>
              </a:rPr>
              <a:t>USB</a:t>
            </a:r>
            <a:r>
              <a:rPr lang="en-US" altLang="zh-TW" dirty="0"/>
              <a:t> port</a:t>
            </a:r>
          </a:p>
          <a:p>
            <a:r>
              <a:rPr lang="en-US" altLang="zh-TW" dirty="0">
                <a:hlinkClick r:id="rId10" tooltip="Stereo"/>
              </a:rPr>
              <a:t>Stereo</a:t>
            </a:r>
            <a:r>
              <a:rPr lang="en-US" altLang="zh-TW" dirty="0"/>
              <a:t> audio plug</a:t>
            </a:r>
          </a:p>
          <a:p>
            <a:r>
              <a:rPr lang="en-US" altLang="zh-TW" dirty="0">
                <a:hlinkClick r:id="rId11" tooltip="SD card"/>
              </a:rPr>
              <a:t>SD card</a:t>
            </a:r>
            <a:r>
              <a:rPr lang="en-US" altLang="zh-TW" dirty="0"/>
              <a:t> slot (accepts up to 1GB cards)</a:t>
            </a:r>
          </a:p>
          <a:p>
            <a:r>
              <a:rPr lang="en-US" altLang="zh-TW" dirty="0">
                <a:hlinkClick r:id="rId12" tooltip="VGA"/>
              </a:rPr>
              <a:t>VGA</a:t>
            </a:r>
            <a:r>
              <a:rPr lang="en-US" altLang="zh-TW" dirty="0"/>
              <a:t> color </a:t>
            </a:r>
            <a:r>
              <a:rPr lang="en-US" altLang="zh-TW" dirty="0">
                <a:hlinkClick r:id="rId13" tooltip="Camera"/>
              </a:rPr>
              <a:t>camera</a:t>
            </a:r>
            <a:r>
              <a:rPr lang="en-US" altLang="zh-TW" dirty="0"/>
              <a:t> in the forehead for </a:t>
            </a:r>
            <a:r>
              <a:rPr lang="en-US" altLang="zh-TW" dirty="0">
                <a:hlinkClick r:id="rId14" tooltip="Computer vision"/>
              </a:rPr>
              <a:t>image recognition</a:t>
            </a:r>
            <a:r>
              <a:rPr lang="en-US" altLang="zh-TW" dirty="0"/>
              <a:t>, and video recording</a:t>
            </a:r>
          </a:p>
          <a:p>
            <a:r>
              <a:rPr lang="en-US" altLang="zh-TW" dirty="0"/>
              <a:t>20kHz </a:t>
            </a:r>
            <a:r>
              <a:rPr lang="en-US" altLang="zh-TW" dirty="0">
                <a:hlinkClick r:id="rId15" tooltip="Microphone"/>
              </a:rPr>
              <a:t>microphone</a:t>
            </a:r>
            <a:r>
              <a:rPr lang="en-US" altLang="zh-TW" dirty="0"/>
              <a:t> in the chest for audio recording</a:t>
            </a:r>
          </a:p>
          <a:p>
            <a:r>
              <a:rPr lang="en-US" altLang="zh-TW" dirty="0"/>
              <a:t>1.9" 176x132 pixel color TFT supertwist </a:t>
            </a:r>
            <a:r>
              <a:rPr lang="en-US" altLang="zh-TW" dirty="0">
                <a:hlinkClick r:id="rId16" tooltip="LCD"/>
              </a:rPr>
              <a:t>LCD</a:t>
            </a:r>
            <a:r>
              <a:rPr lang="en-US" altLang="zh-TW" dirty="0"/>
              <a:t> screen in its chest</a:t>
            </a:r>
          </a:p>
          <a:p>
            <a:r>
              <a:rPr lang="en-US" altLang="zh-TW" dirty="0"/>
              <a:t>11W 3-</a:t>
            </a:r>
            <a:r>
              <a:rPr lang="en-US" altLang="zh-TW" dirty="0">
                <a:hlinkClick r:id="rId17" tooltip="Computer speaker"/>
              </a:rPr>
              <a:t>speaker</a:t>
            </a:r>
            <a:r>
              <a:rPr lang="en-US" altLang="zh-TW" dirty="0"/>
              <a:t> system (2 x metal speakers + 1 back-mounted </a:t>
            </a:r>
            <a:r>
              <a:rPr lang="en-US" altLang="zh-TW" dirty="0">
                <a:hlinkClick r:id="rId18" tooltip="Woofer"/>
              </a:rPr>
              <a:t>woofer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Power-adapter port in foot</a:t>
            </a:r>
          </a:p>
          <a:p>
            <a:r>
              <a:rPr lang="en-US" altLang="zh-TW" dirty="0"/>
              <a:t>12 </a:t>
            </a:r>
            <a:r>
              <a:rPr lang="en-US" altLang="zh-TW" dirty="0">
                <a:hlinkClick r:id="rId19" tooltip="Electric motor"/>
              </a:rPr>
              <a:t>motors</a:t>
            </a:r>
            <a:r>
              <a:rPr lang="en-US" altLang="zh-TW" dirty="0"/>
              <a:t> based on the configuration found in the </a:t>
            </a:r>
            <a:r>
              <a:rPr lang="en-US" altLang="zh-TW" dirty="0" err="1"/>
              <a:t>Robosapien</a:t>
            </a:r>
            <a:r>
              <a:rPr lang="en-US" altLang="zh-TW" dirty="0"/>
              <a:t> V2</a:t>
            </a:r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 smtClean="0"/>
              <a:t>Sensor:</a:t>
            </a:r>
          </a:p>
          <a:p>
            <a:r>
              <a:rPr lang="en-US" altLang="zh-TW" dirty="0"/>
              <a:t>3 </a:t>
            </a:r>
            <a:r>
              <a:rPr lang="en-US" altLang="zh-TW" dirty="0">
                <a:hlinkClick r:id="rId20" tooltip="Infrared"/>
              </a:rPr>
              <a:t>infrared</a:t>
            </a:r>
            <a:r>
              <a:rPr lang="en-US" altLang="zh-TW" dirty="0"/>
              <a:t> (IR) </a:t>
            </a:r>
            <a:r>
              <a:rPr lang="en-US" altLang="zh-TW" dirty="0">
                <a:hlinkClick r:id="rId21" tooltip="Detectors"/>
              </a:rPr>
              <a:t>detectors</a:t>
            </a:r>
            <a:r>
              <a:rPr lang="en-US" altLang="zh-TW" dirty="0"/>
              <a:t> that use IR ranging for object detection</a:t>
            </a:r>
          </a:p>
          <a:p>
            <a:r>
              <a:rPr lang="en-US" altLang="zh-TW" dirty="0"/>
              <a:t>VGA quality camera in its forehead for video and human-tracking abilities</a:t>
            </a:r>
          </a:p>
          <a:p>
            <a:r>
              <a:rPr lang="en-US" altLang="zh-TW" dirty="0"/>
              <a:t>3 sound </a:t>
            </a:r>
            <a:r>
              <a:rPr lang="en-US" altLang="zh-TW" dirty="0">
                <a:hlinkClick r:id="rId22" tooltip="Sensors"/>
              </a:rPr>
              <a:t>sensors</a:t>
            </a:r>
            <a:r>
              <a:rPr lang="en-US" altLang="zh-TW" dirty="0"/>
              <a:t> for </a:t>
            </a:r>
            <a:r>
              <a:rPr lang="en-US" altLang="zh-TW" dirty="0">
                <a:hlinkClick r:id="rId23" tooltip="Sound"/>
              </a:rPr>
              <a:t>sound</a:t>
            </a:r>
            <a:r>
              <a:rPr lang="en-US" altLang="zh-TW" dirty="0"/>
              <a:t> localization and audio </a:t>
            </a:r>
            <a:r>
              <a:rPr lang="en-US" altLang="zh-TW" dirty="0">
                <a:hlinkClick r:id="rId24" tooltip="Recording"/>
              </a:rPr>
              <a:t>recording</a:t>
            </a:r>
            <a:endParaRPr lang="en-US" altLang="zh-TW" dirty="0"/>
          </a:p>
          <a:p>
            <a:r>
              <a:rPr lang="en-US" altLang="zh-TW" dirty="0"/>
              <a:t>2 </a:t>
            </a:r>
            <a:r>
              <a:rPr lang="en-US" altLang="zh-TW" dirty="0">
                <a:hlinkClick r:id="rId25" tooltip="Touch"/>
              </a:rPr>
              <a:t>touch</a:t>
            </a:r>
            <a:r>
              <a:rPr lang="en-US" altLang="zh-TW" dirty="0"/>
              <a:t> sensors on the back of each hand</a:t>
            </a:r>
          </a:p>
          <a:p>
            <a:r>
              <a:rPr lang="en-US" altLang="zh-TW" dirty="0"/>
              <a:t>1 toe and 1 heel touch sensor in each </a:t>
            </a:r>
            <a:r>
              <a:rPr lang="en-US" altLang="zh-TW" dirty="0" smtClean="0"/>
              <a:t>foot</a:t>
            </a:r>
          </a:p>
          <a:p>
            <a:endParaRPr lang="en-US" altLang="zh-TW" dirty="0"/>
          </a:p>
          <a:p>
            <a:pPr marL="0" indent="0">
              <a:buNone/>
            </a:pPr>
            <a:r>
              <a:rPr lang="en-US" altLang="zh-TW" sz="9800" dirty="0" smtClean="0"/>
              <a:t>A Linux kernel as its brain.</a:t>
            </a:r>
            <a:endParaRPr lang="en-US" altLang="zh-TW" sz="9800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4308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have we done?</a:t>
            </a:r>
            <a:endParaRPr lang="zh-TW" alt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altLang="zh-TW" dirty="0" smtClean="0"/>
              <a:t>RS Media is an </a:t>
            </a:r>
            <a:r>
              <a:rPr lang="en-US" altLang="zh-TW" dirty="0" err="1" smtClean="0"/>
              <a:t>linux</a:t>
            </a:r>
            <a:r>
              <a:rPr lang="en-US" altLang="zh-TW" dirty="0" smtClean="0"/>
              <a:t> kernel based toy robot. We have to change the driver of both robot and PC to reach the </a:t>
            </a:r>
            <a:r>
              <a:rPr lang="en-US" altLang="zh-TW" dirty="0" err="1" smtClean="0"/>
              <a:t>linux</a:t>
            </a:r>
            <a:r>
              <a:rPr lang="en-US" altLang="zh-TW" dirty="0" smtClean="0"/>
              <a:t> console within the robot.</a:t>
            </a:r>
          </a:p>
          <a:p>
            <a:pPr marL="514350" indent="-514350">
              <a:buAutoNum type="arabicPeriod"/>
            </a:pPr>
            <a:r>
              <a:rPr lang="en-US" altLang="zh-TW" dirty="0" err="1" smtClean="0"/>
              <a:t>Kinect’s</a:t>
            </a:r>
            <a:r>
              <a:rPr lang="en-US" altLang="zh-TW" dirty="0" smtClean="0"/>
              <a:t> human motion detection.</a:t>
            </a:r>
          </a:p>
          <a:p>
            <a:pPr marL="514350" indent="-514350">
              <a:buAutoNum type="arabicPeriod"/>
            </a:pPr>
            <a:r>
              <a:rPr lang="en-US" altLang="zh-TW" dirty="0" smtClean="0"/>
              <a:t>Connection between the motion detection part with the control of robot.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3747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Chimat Chen\Desktop\NMLabFinal\PrimeSensor_depth_audio_diagra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556792"/>
            <a:ext cx="5184576" cy="446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94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Chimat Chen\Desktop\NMLabFinal\kinect straight vie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00808"/>
            <a:ext cx="3061589" cy="191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5766050" y="4797152"/>
            <a:ext cx="2257663" cy="93610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/>
              <a:t>User Tracker</a:t>
            </a:r>
            <a:endParaRPr lang="zh-TW" alt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1428389" y="4797152"/>
            <a:ext cx="2257663" cy="93610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/>
              <a:t>RS Media </a:t>
            </a:r>
          </a:p>
          <a:p>
            <a:pPr algn="ctr"/>
            <a:r>
              <a:rPr lang="en-US" altLang="zh-TW" b="1" dirty="0" smtClean="0"/>
              <a:t>Linux Console</a:t>
            </a:r>
            <a:endParaRPr lang="zh-TW" altLang="en-US" b="1" dirty="0"/>
          </a:p>
        </p:txBody>
      </p:sp>
      <p:pic>
        <p:nvPicPr>
          <p:cNvPr id="5123" name="Picture 3" descr="C:\Users\Chimat Chen\Desktop\NMLabFinal\rs_medi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5584" l="2637" r="98633">
                        <a14:backgroundMark x1="88477" y1="63312" x2="88477" y2="62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955780"/>
            <a:ext cx="1872296" cy="2815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6894881" y="3771538"/>
            <a:ext cx="0" cy="88159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779912" y="5265204"/>
            <a:ext cx="183546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557221" y="3771538"/>
            <a:ext cx="0" cy="88159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System Structure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4391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Back Up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349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/>
              <a:t>What is our final project and it’s purpose</a:t>
            </a:r>
            <a:endParaRPr lang="zh-TW" alt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try to use </a:t>
            </a:r>
            <a:r>
              <a:rPr lang="en-US" altLang="zh-TW" dirty="0" err="1" smtClean="0"/>
              <a:t>kinect</a:t>
            </a:r>
            <a:r>
              <a:rPr lang="en-US" altLang="zh-TW" dirty="0" smtClean="0"/>
              <a:t> as an input interface to control robot by directly moving our body.</a:t>
            </a:r>
          </a:p>
          <a:p>
            <a:r>
              <a:rPr lang="en-US" altLang="zh-TW" dirty="0" smtClean="0"/>
              <a:t>Lots of similar concept have been shown in sci-fi movie. </a:t>
            </a:r>
          </a:p>
          <a:p>
            <a:r>
              <a:rPr lang="en-US" altLang="zh-TW" dirty="0" smtClean="0"/>
              <a:t>Lots of work whish is too dangerous can be done in this way. (ex, </a:t>
            </a:r>
            <a:r>
              <a:rPr lang="en-US" altLang="zh-TW" dirty="0"/>
              <a:t>F</a:t>
            </a:r>
            <a:r>
              <a:rPr lang="en-US" altLang="zh-TW" dirty="0" smtClean="0"/>
              <a:t>ukushima nuclear danger, defuse bomb, extreme environment)</a:t>
            </a:r>
            <a:endParaRPr lang="en-US" altLang="zh-TW" dirty="0"/>
          </a:p>
          <a:p>
            <a:r>
              <a:rPr lang="en-US" altLang="zh-TW" dirty="0" err="1" smtClean="0"/>
              <a:t>Kinect</a:t>
            </a:r>
            <a:r>
              <a:rPr lang="en-US" altLang="zh-TW" dirty="0" smtClean="0"/>
              <a:t> makes this much more easier.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8055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 txBox="1">
            <a:spLocks/>
          </p:cNvSpPr>
          <p:nvPr/>
        </p:nvSpPr>
        <p:spPr>
          <a:xfrm>
            <a:off x="323528" y="476672"/>
            <a:ext cx="849694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895350" fontAlgn="base">
              <a:spcAft>
                <a:spcPct val="0"/>
              </a:spcAft>
            </a:pPr>
            <a:r>
              <a:rPr lang="en-US" altLang="zh-TW" sz="28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Inter Program Communication</a:t>
            </a:r>
            <a:endParaRPr lang="zh-TW" altLang="en-US" sz="2800" b="1" dirty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Rectangle 25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448273" y="1340768"/>
            <a:ext cx="8588223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zh-TW" sz="2800" dirty="0" smtClean="0"/>
              <a:t>Methods: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altLang="zh-TW" sz="2800" dirty="0" smtClean="0"/>
              <a:t>Inter-process Communication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altLang="zh-TW" sz="2800" dirty="0" smtClean="0"/>
              <a:t>Windows SDK – Message Queue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altLang="zh-TW" sz="2800" dirty="0" smtClean="0"/>
              <a:t>C sharp: Find Window + Keyboard Event</a:t>
            </a:r>
          </a:p>
        </p:txBody>
      </p:sp>
    </p:spTree>
    <p:extLst>
      <p:ext uri="{BB962C8B-B14F-4D97-AF65-F5344CB8AC3E}">
        <p14:creationId xmlns:p14="http://schemas.microsoft.com/office/powerpoint/2010/main" val="34427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Ul3P0YJskCkmWiNy5oVM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Ul3P0YJskCkmWiNy5oVM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Ul3P0YJskCkmWiNy5oVM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Ul3P0YJskCkmWiNy5oVM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Ul3P0YJskCkmWiNy5oVM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Ul3P0YJskCkmWiNy5oVM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Ul3P0YJskCkmWiNy5oVM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Ul3P0YJskCkmWiNy5oVM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Ul3P0YJskCkmWiNy5oVM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Ul3P0YJskCkmWiNy5oVM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Ul3P0YJskCkmWiNy5oVMw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</TotalTime>
  <Words>428</Words>
  <Application>Microsoft Office PowerPoint</Application>
  <PresentationFormat>On-screen Show (4:3)</PresentationFormat>
  <Paragraphs>145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PROXY 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 WowWee RS Media</vt:lpstr>
      <vt:lpstr>What have we done?</vt:lpstr>
      <vt:lpstr>PowerPoint Presentation</vt:lpstr>
      <vt:lpstr>System Structure</vt:lpstr>
      <vt:lpstr>Back Up</vt:lpstr>
      <vt:lpstr>What is our final project and it’s purpose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Chimat Chen</dc:creator>
  <cp:lastModifiedBy>Chimat Chen</cp:lastModifiedBy>
  <cp:revision>75</cp:revision>
  <dcterms:created xsi:type="dcterms:W3CDTF">2011-06-28T04:38:03Z</dcterms:created>
  <dcterms:modified xsi:type="dcterms:W3CDTF">2011-06-30T05:42:31Z</dcterms:modified>
</cp:coreProperties>
</file>